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9.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0.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1.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2.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3.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14.xml" ContentType="application/vnd.openxmlformats-officedocument.theme+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15.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16.xml" ContentType="application/vnd.openxmlformats-officedocument.theme+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7" r:id="rId5"/>
    <p:sldMasterId id="2147484530" r:id="rId6"/>
    <p:sldMasterId id="2147484215" r:id="rId7"/>
    <p:sldMasterId id="2147484243" r:id="rId8"/>
    <p:sldMasterId id="2147484349" r:id="rId9"/>
    <p:sldMasterId id="2147484404" r:id="rId10"/>
    <p:sldMasterId id="2147484424" r:id="rId11"/>
    <p:sldMasterId id="2147484443" r:id="rId12"/>
    <p:sldMasterId id="2147484462" r:id="rId13"/>
    <p:sldMasterId id="2147484481" r:id="rId14"/>
    <p:sldMasterId id="2147484500" r:id="rId15"/>
    <p:sldMasterId id="2147484609" r:id="rId16"/>
    <p:sldMasterId id="2147484641" r:id="rId17"/>
    <p:sldMasterId id="2147484669" r:id="rId18"/>
    <p:sldMasterId id="2147484700" r:id="rId19"/>
    <p:sldMasterId id="2147484725" r:id="rId20"/>
  </p:sldMasterIdLst>
  <p:notesMasterIdLst>
    <p:notesMasterId r:id="rId52"/>
  </p:notesMasterIdLst>
  <p:handoutMasterIdLst>
    <p:handoutMasterId r:id="rId53"/>
  </p:handoutMasterIdLst>
  <p:sldIdLst>
    <p:sldId id="844" r:id="rId21"/>
    <p:sldId id="845" r:id="rId22"/>
    <p:sldId id="846" r:id="rId23"/>
    <p:sldId id="847" r:id="rId24"/>
    <p:sldId id="848" r:id="rId25"/>
    <p:sldId id="849" r:id="rId26"/>
    <p:sldId id="850" r:id="rId27"/>
    <p:sldId id="851" r:id="rId28"/>
    <p:sldId id="852" r:id="rId29"/>
    <p:sldId id="853" r:id="rId30"/>
    <p:sldId id="854" r:id="rId31"/>
    <p:sldId id="855" r:id="rId32"/>
    <p:sldId id="856" r:id="rId33"/>
    <p:sldId id="857" r:id="rId34"/>
    <p:sldId id="858" r:id="rId35"/>
    <p:sldId id="859" r:id="rId36"/>
    <p:sldId id="860" r:id="rId37"/>
    <p:sldId id="861" r:id="rId38"/>
    <p:sldId id="862" r:id="rId39"/>
    <p:sldId id="863" r:id="rId40"/>
    <p:sldId id="864" r:id="rId41"/>
    <p:sldId id="865" r:id="rId42"/>
    <p:sldId id="866" r:id="rId43"/>
    <p:sldId id="867" r:id="rId44"/>
    <p:sldId id="868" r:id="rId45"/>
    <p:sldId id="869" r:id="rId46"/>
    <p:sldId id="870" r:id="rId47"/>
    <p:sldId id="871" r:id="rId48"/>
    <p:sldId id="872" r:id="rId49"/>
    <p:sldId id="873" r:id="rId50"/>
    <p:sldId id="874" r:id="rId5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7" userDrawn="1">
          <p15:clr>
            <a:srgbClr val="A4A3A4"/>
          </p15:clr>
        </p15:guide>
        <p15:guide id="2" orient="horz" pos="2203" userDrawn="1">
          <p15:clr>
            <a:srgbClr val="A4A3A4"/>
          </p15:clr>
        </p15:guide>
        <p15:guide id="3" pos="3941" userDrawn="1">
          <p15:clr>
            <a:srgbClr val="A4A3A4"/>
          </p15:clr>
        </p15:guide>
        <p15:guide id="4" orient="horz" pos="106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en Sampson" initials="BS" lastIdx="45" clrIdx="7">
    <p:extLst>
      <p:ext uri="{19B8F6BF-5375-455C-9EA6-DF929625EA0E}">
        <p15:presenceInfo xmlns:p15="http://schemas.microsoft.com/office/powerpoint/2012/main" userId="S-1-5-21-3649012876-1825867495-937646333-5227" providerId="AD"/>
      </p:ext>
    </p:extLst>
  </p:cmAuthor>
  <p:cmAuthor id="1" name="Mary Feil-Jacobs" initials="MFJ" lastIdx="43" clrIdx="1"/>
  <p:cmAuthor id="8" name="Jessica Tjhin Southworth" initials="JTS [2]" lastIdx="82" clrIdx="8">
    <p:extLst>
      <p:ext uri="{19B8F6BF-5375-455C-9EA6-DF929625EA0E}">
        <p15:presenceInfo xmlns:p15="http://schemas.microsoft.com/office/powerpoint/2012/main" userId="Jessica Tjhin Southworth" providerId="None"/>
      </p:ext>
    </p:extLst>
  </p:cmAuthor>
  <p:cmAuthor id="2" name="John Higuera (Simplicity Consulting Inc)" initials="JH(CI" lastIdx="5" clrIdx="2">
    <p:extLst>
      <p:ext uri="{19B8F6BF-5375-455C-9EA6-DF929625EA0E}">
        <p15:presenceInfo xmlns:p15="http://schemas.microsoft.com/office/powerpoint/2012/main" userId="S-1-5-21-2127521184-1604012920-1887927527-11457299" providerId="AD"/>
      </p:ext>
    </p:extLst>
  </p:cmAuthor>
  <p:cmAuthor id="3" name="Ana Adeyemi" initials="AA" lastIdx="53" clrIdx="3"/>
  <p:cmAuthor id="4" name="Jessica Tjhin Southworth (INDIGO SLATE)" initials="JTS(S" lastIdx="5" clrIdx="4">
    <p:extLst>
      <p:ext uri="{19B8F6BF-5375-455C-9EA6-DF929625EA0E}">
        <p15:presenceInfo xmlns:p15="http://schemas.microsoft.com/office/powerpoint/2012/main" userId="S-1-5-21-2127521184-1604012920-1887927527-17849489" providerId="AD"/>
      </p:ext>
    </p:extLst>
  </p:cmAuthor>
  <p:cmAuthor id="5" name="Badal Bordia" initials="BB" lastIdx="7" clrIdx="5">
    <p:extLst>
      <p:ext uri="{19B8F6BF-5375-455C-9EA6-DF929625EA0E}">
        <p15:presenceInfo xmlns:p15="http://schemas.microsoft.com/office/powerpoint/2012/main" userId="S-1-5-21-1610812990-1533591103-3379555260-1209" providerId="AD"/>
      </p:ext>
    </p:extLst>
  </p:cmAuthor>
  <p:cmAuthor id="6" name="Jessica Tjhin Southworth" initials="JTS" lastIdx="11" clrIdx="6">
    <p:extLst>
      <p:ext uri="{19B8F6BF-5375-455C-9EA6-DF929625EA0E}">
        <p15:presenceInfo xmlns:p15="http://schemas.microsoft.com/office/powerpoint/2012/main" userId="46aaeb08f77f2ec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CE2F05"/>
    <a:srgbClr val="FF5519"/>
    <a:srgbClr val="B42F00"/>
    <a:srgbClr val="DC3C00"/>
    <a:srgbClr val="CB3B22"/>
    <a:srgbClr val="FFFFCC"/>
    <a:srgbClr val="FFFFFF"/>
    <a:srgbClr val="8C2F00"/>
    <a:srgbClr val="CB3B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1" autoAdjust="0"/>
    <p:restoredTop sz="93539" autoAdjust="0"/>
  </p:normalViewPr>
  <p:slideViewPr>
    <p:cSldViewPr snapToGrid="0">
      <p:cViewPr varScale="1">
        <p:scale>
          <a:sx n="89" d="100"/>
          <a:sy n="89" d="100"/>
        </p:scale>
        <p:origin x="84" y="184"/>
      </p:cViewPr>
      <p:guideLst>
        <p:guide orient="horz" pos="1627"/>
        <p:guide orient="horz" pos="2203"/>
        <p:guide pos="3941"/>
        <p:guide orient="horz" pos="1068"/>
      </p:guideLst>
    </p:cSldViewPr>
  </p:slideViewPr>
  <p:outlineViewPr>
    <p:cViewPr>
      <p:scale>
        <a:sx n="33" d="100"/>
        <a:sy n="33" d="100"/>
      </p:scale>
      <p:origin x="0" y="-33560"/>
    </p:cViewPr>
  </p:outlineViewPr>
  <p:notesTextViewPr>
    <p:cViewPr>
      <p:scale>
        <a:sx n="75" d="100"/>
        <a:sy n="75" d="100"/>
      </p:scale>
      <p:origin x="0" y="0"/>
    </p:cViewPr>
  </p:notesTextViewPr>
  <p:sorterViewPr>
    <p:cViewPr varScale="1">
      <p:scale>
        <a:sx n="1" d="1"/>
        <a:sy n="1" d="1"/>
      </p:scale>
      <p:origin x="0" y="0"/>
    </p:cViewPr>
  </p:sorterViewPr>
  <p:notesViewPr>
    <p:cSldViewPr snapToGrid="0" showGuides="1">
      <p:cViewPr>
        <p:scale>
          <a:sx n="100" d="100"/>
          <a:sy n="100" d="100"/>
        </p:scale>
        <p:origin x="1628" y="-14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9.xml"/><Relationship Id="rId41" Type="http://schemas.openxmlformats.org/officeDocument/2006/relationships/slide" Target="slides/slide21.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2/1/2017 5:33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2/1/2017 5:33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2/1/2017 5:33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249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B1BB6A-F914-4B73-90ED-4E922066D54E}" type="slidenum">
              <a:rPr lang="en-US" smtClean="0"/>
              <a:t>2</a:t>
            </a:fld>
            <a:endParaRPr lang="en-US"/>
          </a:p>
        </p:txBody>
      </p:sp>
    </p:spTree>
    <p:extLst>
      <p:ext uri="{BB962C8B-B14F-4D97-AF65-F5344CB8AC3E}">
        <p14:creationId xmlns:p14="http://schemas.microsoft.com/office/powerpoint/2010/main" val="3016620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B1BB6A-F914-4B73-90ED-4E922066D54E}" type="slidenum">
              <a:rPr lang="en-US" smtClean="0"/>
              <a:t>3</a:t>
            </a:fld>
            <a:endParaRPr lang="en-US"/>
          </a:p>
        </p:txBody>
      </p:sp>
    </p:spTree>
    <p:extLst>
      <p:ext uri="{BB962C8B-B14F-4D97-AF65-F5344CB8AC3E}">
        <p14:creationId xmlns:p14="http://schemas.microsoft.com/office/powerpoint/2010/main" val="3326538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a:p>
            <a:r>
              <a:rPr lang="en-US" sz="1100" dirty="0"/>
              <a:t>The Actions menu button is where you would start, stop, or restart an entire cluster. You can install additional services using the Actions menu button. For example, Falcon is not installed on this cluster and could be added using the Actions menu </a:t>
            </a:r>
            <a:r>
              <a:rPr lang="en-US" sz="1100"/>
              <a:t>button.</a:t>
            </a:r>
          </a:p>
          <a:p>
            <a:endParaRPr lang="en-US" sz="1100" dirty="0"/>
          </a:p>
          <a:p>
            <a:r>
              <a:rPr lang="en-US" sz="1100" dirty="0"/>
              <a:t>Maintenance Mode should be enabled when making cluster hardware or software changes. For example, Maintenance Mode is useful when changing a service configuration, shutting down a cluster node, removing a cluster node, or even during troubleshooting sessions. Explicitly turning on Maintenance Mode for a service implicitly turns on Maintenance Mode for components or hosts that run the service.</a:t>
            </a:r>
          </a:p>
          <a:p>
            <a:endParaRPr lang="en-US" sz="1100" dirty="0"/>
          </a:p>
          <a:p>
            <a:r>
              <a:rPr lang="en-US" sz="1100" dirty="0"/>
              <a:t>Maintenance Mode suppresses </a:t>
            </a:r>
            <a:r>
              <a:rPr lang="en-US" sz="1100" dirty="0" err="1"/>
              <a:t>Ambari</a:t>
            </a:r>
            <a:r>
              <a:rPr lang="en-US" sz="1100" dirty="0"/>
              <a:t> alerts, warnings, and status change indicators. It also exempts an object from host-level or service-level bulk operations. For example, if HDFS </a:t>
            </a:r>
            <a:r>
              <a:rPr lang="en-US" sz="1100" dirty="0" err="1"/>
              <a:t>DataNode</a:t>
            </a:r>
            <a:r>
              <a:rPr lang="en-US" sz="1100" dirty="0"/>
              <a:t> 8 were shut down for maintenance, </a:t>
            </a:r>
            <a:r>
              <a:rPr lang="en-US" sz="1100" dirty="0" err="1"/>
              <a:t>Ambari</a:t>
            </a:r>
            <a:r>
              <a:rPr lang="en-US" sz="1100" dirty="0"/>
              <a:t> would generate alerts and warning messages about that </a:t>
            </a:r>
            <a:r>
              <a:rPr lang="en-US" sz="1100" dirty="0" err="1"/>
              <a:t>DataNode’s</a:t>
            </a:r>
            <a:r>
              <a:rPr lang="en-US" sz="1100" dirty="0"/>
              <a:t> “failure”. Enabling Maintenance Mode on the </a:t>
            </a:r>
            <a:r>
              <a:rPr lang="en-US" sz="1100" dirty="0" err="1"/>
              <a:t>DataNode</a:t>
            </a:r>
            <a:r>
              <a:rPr lang="en-US" sz="1100" dirty="0"/>
              <a:t> prior to shutting it down would prevent this behavior. As another example, if </a:t>
            </a:r>
            <a:r>
              <a:rPr lang="en-US" sz="1100" dirty="0" err="1"/>
              <a:t>DataNodes</a:t>
            </a:r>
            <a:r>
              <a:rPr lang="en-US" sz="1100" dirty="0"/>
              <a:t> 11 and 12 are placed in Maintenance Mode, then they would be exempt from the bulk Restart All or Restart </a:t>
            </a:r>
            <a:r>
              <a:rPr lang="en-US" sz="1100" dirty="0" err="1"/>
              <a:t>DataNodes</a:t>
            </a:r>
            <a:r>
              <a:rPr lang="en-US" sz="1100" dirty="0"/>
              <a:t> actions on the </a:t>
            </a:r>
            <a:r>
              <a:rPr lang="en-US" sz="1100" dirty="0" err="1"/>
              <a:t>Ambari</a:t>
            </a:r>
            <a:r>
              <a:rPr lang="en-US" sz="1100" dirty="0"/>
              <a:t> HDFS Service Actions menu button.</a:t>
            </a:r>
          </a:p>
          <a:p>
            <a:endParaRPr lang="en-US" sz="1100" dirty="0"/>
          </a:p>
          <a:p>
            <a:r>
              <a:rPr lang="en-US" sz="1100" dirty="0"/>
              <a:t>While Maintenance Mode prevents bulk operations, an </a:t>
            </a:r>
            <a:r>
              <a:rPr lang="en-US" sz="1100" dirty="0" err="1"/>
              <a:t>Ambari</a:t>
            </a:r>
            <a:r>
              <a:rPr lang="en-US" sz="1100" dirty="0"/>
              <a:t> user may still use </a:t>
            </a:r>
            <a:r>
              <a:rPr lang="en-US" sz="1100" dirty="0" err="1"/>
              <a:t>Ambari</a:t>
            </a:r>
            <a:r>
              <a:rPr lang="en-US" sz="1100" dirty="0"/>
              <a:t> to explicitly start and stop a specific service, service component, or host in Maintenance Mode.</a:t>
            </a:r>
          </a:p>
        </p:txBody>
      </p:sp>
      <p:sp>
        <p:nvSpPr>
          <p:cNvPr id="4" name="Slide Number Placeholder 3"/>
          <p:cNvSpPr>
            <a:spLocks noGrp="1"/>
          </p:cNvSpPr>
          <p:nvPr>
            <p:ph type="sldNum" sz="quarter" idx="10"/>
          </p:nvPr>
        </p:nvSpPr>
        <p:spPr/>
        <p:txBody>
          <a:bodyPr/>
          <a:lstStyle/>
          <a:p>
            <a:fld id="{58B1BB6A-F914-4B73-90ED-4E922066D54E}" type="slidenum">
              <a:rPr lang="en-US" smtClean="0"/>
              <a:t>20</a:t>
            </a:fld>
            <a:endParaRPr lang="en-US"/>
          </a:p>
        </p:txBody>
      </p:sp>
    </p:spTree>
    <p:extLst>
      <p:ext uri="{BB962C8B-B14F-4D97-AF65-F5344CB8AC3E}">
        <p14:creationId xmlns:p14="http://schemas.microsoft.com/office/powerpoint/2010/main" val="1340635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B1BB6A-F914-4B73-90ED-4E922066D54E}" type="slidenum">
              <a:rPr lang="en-US" smtClean="0"/>
              <a:t>29</a:t>
            </a:fld>
            <a:endParaRPr lang="en-US"/>
          </a:p>
        </p:txBody>
      </p:sp>
    </p:spTree>
    <p:extLst>
      <p:ext uri="{BB962C8B-B14F-4D97-AF65-F5344CB8AC3E}">
        <p14:creationId xmlns:p14="http://schemas.microsoft.com/office/powerpoint/2010/main" val="35512328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6.png"/><Relationship Id="rId1" Type="http://schemas.openxmlformats.org/officeDocument/2006/relationships/slideMaster" Target="../slideMasters/slideMaster17.xml"/><Relationship Id="rId5" Type="http://schemas.openxmlformats.org/officeDocument/2006/relationships/image" Target="../media/image21.emf"/><Relationship Id="rId4" Type="http://schemas.openxmlformats.org/officeDocument/2006/relationships/image" Target="../media/image20.emf"/></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8" name="Picture 7" descr="C:\Users\petern\AppData\Local\Temp\vmware-petern\VMwareDnD\9912bbd5\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amp; Photo Purp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16029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Blank Pur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51675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9018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Small Title Only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25156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Section Title Pur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6534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4">
              <a:lumMod val="50000"/>
            </a:schemeClr>
          </a:solidFill>
          <a:ln>
            <a:noFill/>
          </a:ln>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9115187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9151224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440253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1001119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271684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Gray">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Only Purpl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412884180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379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734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69202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661434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385329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77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70707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9429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56308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7096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9326233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44895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4398938"/>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19578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6595503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5063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Title &amp; 8 Categories">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19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504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95637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58646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hoto &amp; Content Only">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1371428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7678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2339137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3151353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01405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5648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8225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4488625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51477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99179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0397413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258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6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71551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35303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58639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2861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42151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8473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027173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mall 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7963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58396844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2853085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60643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3536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2759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0119078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67820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44870787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6012399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7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74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0977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943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7643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56690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2974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889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8279833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808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amp; photo">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416396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9715751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740459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675646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091177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386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05013722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39314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6824939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5470988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063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mp; 4 Categories">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77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34111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359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833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7915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3637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2570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26444448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7873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34553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 t="8530" r="16372"/>
          <a:stretch/>
        </p:blipFill>
        <p:spPr>
          <a:xfrm>
            <a:off x="262937" y="832966"/>
            <a:ext cx="9960563"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b="8167"/>
          <a:stretch/>
        </p:blipFill>
        <p:spPr>
          <a:xfrm>
            <a:off x="2257797" y="328911"/>
            <a:ext cx="9915740" cy="5855990"/>
          </a:xfrm>
          <a:prstGeom prst="rect">
            <a:avLst/>
          </a:prstGeom>
          <a:noFill/>
          <a:ln>
            <a:noFill/>
          </a:ln>
        </p:spPr>
      </p:pic>
      <p:pic>
        <p:nvPicPr>
          <p:cNvPr id="8" name="Picture 7" descr="C:\Users\petern\AppData\Local\Temp\vmware-petern\VMwareDnD\8013908a\PPE_Logo_RGB_bootcamp_600x13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mp; Dark Conten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13485073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57140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11431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168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6290104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20342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5230623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89306842"/>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9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160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mall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7404008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03716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65312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61980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30097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8565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3837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59140116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638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5"/>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73139491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72622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141860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002669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072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76612325"/>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85997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6867363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8481800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936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4693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Title 1">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
        <p:nvSpPr>
          <p:cNvPr id="14" name="Rectangle 13"/>
          <p:cNvSpPr/>
          <p:nvPr userDrawn="1"/>
        </p:nvSpPr>
        <p:spPr bwMode="auto">
          <a:xfrm>
            <a:off x="10206038" y="6213475"/>
            <a:ext cx="1955800" cy="48418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C:\Users\petern\AppData\Local\Temp\vmware-petern\VMwareDnD\9912bbd5\PPE_Logo_RGB_bootcamp_600x131.png"/>
          <p:cNvPicPr>
            <a:picLocks noChangeAspect="1" noChangeArrowheads="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4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4780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4601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964062"/>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33042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37736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925585766"/>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38473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83920855"/>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4800">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dirty="0"/>
              <a:t>Click to edit Master text styles</a:t>
            </a:r>
          </a:p>
        </p:txBody>
      </p:sp>
    </p:spTree>
    <p:extLst>
      <p:ext uri="{BB962C8B-B14F-4D97-AF65-F5344CB8AC3E}">
        <p14:creationId xmlns:p14="http://schemas.microsoft.com/office/powerpoint/2010/main" val="4112481091"/>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806925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78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371790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2165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882565134"/>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341782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7365548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9713745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158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78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611554"/>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99119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Title 3">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92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CBA4302-AB3A-4B30-AA1E-4FC776169C46}" type="datetimeFigureOut">
              <a:rPr lang="en-US" smtClean="0">
                <a:solidFill>
                  <a:srgbClr val="FFFFFF"/>
                </a:solidFill>
              </a:rPr>
              <a:pPr defTabSz="932597"/>
              <a:t>2/1/2017</a:t>
            </a:fld>
            <a:endParaRPr lang="en-US" dirty="0">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dirty="0">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238D2EFD-9BE3-4DA5-8511-61AA80F92140}"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237216047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563970" y="1350545"/>
            <a:ext cx="4358791" cy="4949771"/>
          </a:xfrm>
        </p:spPr>
        <p:txBody>
          <a:bodyPr wrap="square">
            <a:normAutofit/>
          </a:bodyPr>
          <a:lstStyle>
            <a:lvl1pPr marL="0" indent="0">
              <a:lnSpc>
                <a:spcPct val="100000"/>
              </a:lnSpc>
              <a:spcBef>
                <a:spcPts val="1200"/>
              </a:spcBef>
              <a:spcAft>
                <a:spcPts val="1200"/>
              </a:spcAft>
              <a:buClr>
                <a:schemeClr val="tx1"/>
              </a:buClr>
              <a:buFont typeface="Wingdings" pitchFamily="2" charset="2"/>
              <a:buNone/>
              <a:defRPr sz="2400">
                <a:solidFill>
                  <a:schemeClr val="accent1"/>
                </a:solidFill>
              </a:defRPr>
            </a:lvl1pPr>
            <a:lvl2pPr marL="0" indent="0">
              <a:lnSpc>
                <a:spcPct val="100000"/>
              </a:lnSpc>
              <a:spcAft>
                <a:spcPts val="1200"/>
              </a:spcAft>
              <a:buNone/>
              <a:defRPr sz="1961">
                <a:solidFill>
                  <a:schemeClr val="tx1"/>
                </a:solidFill>
              </a:defRPr>
            </a:lvl2pPr>
            <a:lvl3pPr marL="227209" indent="0">
              <a:lnSpc>
                <a:spcPct val="100000"/>
              </a:lnSpc>
              <a:spcAft>
                <a:spcPts val="1200"/>
              </a:spcAft>
              <a:buNone/>
              <a:tabLst/>
              <a:defRPr sz="1961">
                <a:solidFill>
                  <a:schemeClr val="tx1"/>
                </a:solidFill>
              </a:defRPr>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2055">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1275028035"/>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200" y="6644680"/>
            <a:ext cx="12436794" cy="360970"/>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grpSp>
      <p:sp>
        <p:nvSpPr>
          <p:cNvPr id="16" name="Text Placeholder 2"/>
          <p:cNvSpPr>
            <a:spLocks noGrp="1"/>
          </p:cNvSpPr>
          <p:nvPr>
            <p:ph type="body" sz="quarter" idx="13"/>
          </p:nvPr>
        </p:nvSpPr>
        <p:spPr>
          <a:xfrm>
            <a:off x="7564438" y="1350963"/>
            <a:ext cx="4598987" cy="4923425"/>
          </a:xfrm>
        </p:spPr>
        <p:txBody>
          <a:bodyPr/>
          <a:lstStyle>
            <a:lvl1pPr marL="0" indent="0">
              <a:lnSpc>
                <a:spcPct val="100000"/>
              </a:lnSpc>
              <a:spcBef>
                <a:spcPts val="2000"/>
              </a:spcBef>
              <a:buFontTx/>
              <a:buNone/>
              <a:defRPr sz="3200">
                <a:solidFill>
                  <a:srgbClr val="C00000"/>
                </a:solidFill>
              </a:defRPr>
            </a:lvl1pPr>
            <a:lvl2pPr marL="342900" indent="0">
              <a:lnSpc>
                <a:spcPct val="100000"/>
              </a:lnSpc>
              <a:spcBef>
                <a:spcPts val="2000"/>
              </a:spcBef>
              <a:buFontTx/>
              <a:buNone/>
              <a:defRPr/>
            </a:lvl2pPr>
            <a:lvl3pPr marL="571500" indent="0">
              <a:lnSpc>
                <a:spcPct val="100000"/>
              </a:lnSpc>
              <a:spcBef>
                <a:spcPts val="2000"/>
              </a:spcBef>
              <a:buFontTx/>
              <a:buNone/>
              <a:defRPr/>
            </a:lvl3pPr>
            <a:lvl4pPr marL="800100" indent="0">
              <a:lnSpc>
                <a:spcPct val="100000"/>
              </a:lnSpc>
              <a:spcBef>
                <a:spcPts val="2000"/>
              </a:spcBef>
              <a:buFontTx/>
              <a:buNone/>
              <a:defRPr/>
            </a:lvl4pPr>
            <a:lvl5pPr marL="1028700" indent="0">
              <a:lnSpc>
                <a:spcPct val="100000"/>
              </a:lnSpc>
              <a:spcBef>
                <a:spcPts val="2000"/>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22948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987213" y="6682039"/>
            <a:ext cx="376411" cy="28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4143806" rtl="0" eaLnBrk="1" fontAlgn="base" hangingPunct="1">
              <a:spcBef>
                <a:spcPct val="0"/>
              </a:spcBef>
              <a:spcAft>
                <a:spcPct val="0"/>
              </a:spcAft>
              <a:defRPr lang="en-US" sz="2856"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74642" y="1212851"/>
            <a:ext cx="11887198" cy="1503040"/>
          </a:xfrm>
          <a:prstGeom prst="rect">
            <a:avLst/>
          </a:prstGeom>
        </p:spPr>
        <p:txBody>
          <a:bodyPr rtlCol="0"/>
          <a:lstStyle>
            <a:lvl1pPr>
              <a:buClrTx/>
              <a:buFont typeface="Wingdings" pitchFamily="2" charset="2"/>
              <a:buChar char="§"/>
              <a:defRPr sz="2040" b="1">
                <a:latin typeface="Calibri" pitchFamily="34" charset="0"/>
              </a:defRPr>
            </a:lvl1pPr>
            <a:lvl2pPr>
              <a:buClrTx/>
              <a:buFont typeface="Wingdings" pitchFamily="2" charset="2"/>
              <a:buChar char="o"/>
              <a:defRPr sz="1836" b="0">
                <a:latin typeface="Calibri Light" pitchFamily="34" charset="0"/>
              </a:defRPr>
            </a:lvl2pPr>
            <a:lvl3pPr>
              <a:buClrTx/>
              <a:buFont typeface="Wingdings" pitchFamily="2" charset="2"/>
              <a:buChar char="o"/>
              <a:defRPr sz="1632" b="0">
                <a:latin typeface="Calibri Light" pitchFamily="34" charset="0"/>
              </a:defRPr>
            </a:lvl3pPr>
            <a:lvl4pPr>
              <a:buClrTx/>
              <a:buFont typeface="Wingdings" pitchFamily="2" charset="2"/>
              <a:buChar char="o"/>
              <a:defRPr sz="1428" b="0">
                <a:latin typeface="Calibri Light" pitchFamily="34" charset="0"/>
              </a:defRPr>
            </a:lvl4pPr>
            <a:lvl5pPr>
              <a:buClrTx/>
              <a:buFont typeface="Wingdings" pitchFamily="2" charset="2"/>
              <a:buChar char="o"/>
              <a:defRPr sz="1224"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3666957"/>
      </p:ext>
    </p:extLst>
  </p:cSld>
  <p:clrMapOvr>
    <a:masterClrMapping/>
  </p:clrMapOvr>
  <p:transition>
    <p:fade/>
  </p:transition>
  <p:hf sldNum="0" hdr="0" ftr="0" dt="0"/>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087898"/>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userDrawn="1">
  <p:cSld name="Mission Critical Section">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3"/>
            <a:ext cx="8219813" cy="1828800"/>
          </a:xfrm>
        </p:spPr>
        <p:txBody>
          <a:bodyPr/>
          <a:lstStyle>
            <a:lvl1pPr>
              <a:defRPr sz="6001" baseline="0"/>
            </a:lvl1pPr>
          </a:lstStyle>
          <a:p>
            <a:r>
              <a:rPr lang="en-US"/>
              <a:t>Click to edit Master title style</a:t>
            </a:r>
            <a:endParaRPr lang="en-US" dirty="0"/>
          </a:p>
        </p:txBody>
      </p:sp>
    </p:spTree>
    <p:extLst>
      <p:ext uri="{BB962C8B-B14F-4D97-AF65-F5344CB8AC3E}">
        <p14:creationId xmlns:p14="http://schemas.microsoft.com/office/powerpoint/2010/main" val="1746348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987213" y="6682039"/>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615229163"/>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638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3362678909"/>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Title Slide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954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pic>
        <p:nvPicPr>
          <p:cNvPr id="4"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8171" y="5438603"/>
            <a:ext cx="881733" cy="1925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petern\AppData\Local\Temp\vmware-petern\VMwareDnD\8013908a\PPE_Logo_RGB_bootcamp_600x131.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71394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Title &amp; Photo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213011"/>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471691"/>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6921932"/>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Small Title Only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974595158"/>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Section Title Oran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717877"/>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08432769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479568388"/>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220232"/>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804408545"/>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63967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41422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Title Only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393161187"/>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972872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179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10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418014"/>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23073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dirty="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604755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819399477"/>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3923913"/>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60771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435777"/>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907974487"/>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075405"/>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839277"/>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199">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17795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37" y="-635"/>
            <a:ext cx="12435840" cy="6995160"/>
          </a:xfrm>
          <a:prstGeom prst="rect">
            <a:avLst/>
          </a:prstGeom>
        </p:spPr>
      </p:pic>
      <p:sp>
        <p:nvSpPr>
          <p:cNvPr id="2" name="Rectangle 1"/>
          <p:cNvSpPr/>
          <p:nvPr/>
        </p:nvSpPr>
        <p:spPr bwMode="auto">
          <a:xfrm>
            <a:off x="5757799" y="2145701"/>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1"/>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477" y="6164264"/>
            <a:ext cx="1686560" cy="363259"/>
          </a:xfrm>
          <a:prstGeom prst="rect">
            <a:avLst/>
          </a:prstGeom>
        </p:spPr>
      </p:pic>
    </p:spTree>
    <p:extLst>
      <p:ext uri="{BB962C8B-B14F-4D97-AF65-F5344CB8AC3E}">
        <p14:creationId xmlns:p14="http://schemas.microsoft.com/office/powerpoint/2010/main" val="228702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p:nvSpPr>
        <p:spPr bwMode="auto">
          <a:xfrm>
            <a:off x="271400"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597" y="6164264"/>
            <a:ext cx="1686560" cy="363259"/>
          </a:xfrm>
          <a:prstGeom prst="rect">
            <a:avLst/>
          </a:prstGeom>
        </p:spPr>
      </p:pic>
    </p:spTree>
    <p:extLst>
      <p:ext uri="{BB962C8B-B14F-4D97-AF65-F5344CB8AC3E}">
        <p14:creationId xmlns:p14="http://schemas.microsoft.com/office/powerpoint/2010/main" val="398947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2"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401" spc="-101"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57200" y="479427"/>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674" y="6149342"/>
            <a:ext cx="1702251" cy="365760"/>
          </a:xfrm>
          <a:prstGeom prst="rect">
            <a:avLst/>
          </a:prstGeom>
        </p:spPr>
      </p:pic>
    </p:spTree>
    <p:extLst>
      <p:ext uri="{BB962C8B-B14F-4D97-AF65-F5344CB8AC3E}">
        <p14:creationId xmlns:p14="http://schemas.microsoft.com/office/powerpoint/2010/main" val="397379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2"/>
                    </a:gs>
                    <a:gs pos="99000">
                      <a:schemeClr val="tx2"/>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1733250"/>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915693"/>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165665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4194"/>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7438217"/>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881"/>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881"/>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4514033"/>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8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8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194681"/>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70996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240681"/>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606309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5"/>
            <a:ext cx="10058400"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81509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85746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234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57929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95250567"/>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2212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576211"/>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363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088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403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625" fontAlgn="base">
              <a:spcBef>
                <a:spcPct val="0"/>
              </a:spcBef>
              <a:spcAft>
                <a:spcPct val="0"/>
              </a:spcAft>
            </a:pPr>
            <a:endParaRPr lang="en-US" sz="148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9" cy="1996444"/>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6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7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6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16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7359390"/>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442"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64237" y="3145042"/>
            <a:ext cx="3278492" cy="704445"/>
          </a:xfrm>
          <a:prstGeom prst="rect">
            <a:avLst/>
          </a:prstGeom>
        </p:spPr>
      </p:pic>
    </p:spTree>
    <p:extLst>
      <p:ext uri="{BB962C8B-B14F-4D97-AF65-F5344CB8AC3E}">
        <p14:creationId xmlns:p14="http://schemas.microsoft.com/office/powerpoint/2010/main" val="2741623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4002"/>
          </a:xfrm>
          <a:prstGeom prst="rect">
            <a:avLst/>
          </a:prstGeom>
        </p:spPr>
        <p:txBody>
          <a:bodyPr/>
          <a:lstStyle>
            <a:lvl1pPr marL="290560" indent="-2905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94" indent="-28103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154" indent="-2905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791" indent="-228638">
              <a:buClr>
                <a:schemeClr val="tx1"/>
              </a:buClr>
              <a:buSzPct val="90000"/>
              <a:buFont typeface="Arial" pitchFamily="34" charset="0"/>
              <a:buChar char="•"/>
              <a:defRPr sz="240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428" indent="-228638">
              <a:buClr>
                <a:schemeClr val="tx1"/>
              </a:buClr>
              <a:buSzPct val="90000"/>
              <a:buFont typeface="Arial" pitchFamily="34" charset="0"/>
              <a:buChar char="•"/>
              <a:defRPr sz="200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1"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10258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p:cSld name="Title Slide Photo_Option">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p:nvSpPr>
        <p:spPr bwMode="auto">
          <a:xfrm>
            <a:off x="271400"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p:nvSpPr>
        <p:spPr bwMode="auto">
          <a:xfrm>
            <a:off x="457200" y="479427"/>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5674" y="6149342"/>
            <a:ext cx="1702251" cy="365760"/>
          </a:xfrm>
          <a:prstGeom prst="rect">
            <a:avLst/>
          </a:prstGeom>
        </p:spPr>
      </p:pic>
    </p:spTree>
    <p:extLst>
      <p:ext uri="{BB962C8B-B14F-4D97-AF65-F5344CB8AC3E}">
        <p14:creationId xmlns:p14="http://schemas.microsoft.com/office/powerpoint/2010/main" val="12864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1"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199" y="6149342"/>
            <a:ext cx="1707456" cy="365760"/>
          </a:xfrm>
          <a:prstGeom prst="rect">
            <a:avLst/>
          </a:prstGeom>
        </p:spPr>
      </p:pic>
      <p:sp>
        <p:nvSpPr>
          <p:cNvPr id="8" name="Rectangle 7"/>
          <p:cNvSpPr/>
          <p:nvPr/>
        </p:nvSpPr>
        <p:spPr bwMode="auto">
          <a:xfrm>
            <a:off x="457200" y="479427"/>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347273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3034276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9615475"/>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7682280"/>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14883"/>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0"/>
            <a:ext cx="5486399" cy="1914883"/>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926636"/>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6592363"/>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28066455"/>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1"/>
            <a:ext cx="10058400"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70552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59717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19219089"/>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59359"/>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787191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562351"/>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2901752"/>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7"/>
            <a:ext cx="5486399" cy="2013500"/>
          </a:xfrm>
        </p:spPr>
        <p:txBody>
          <a:bodyPr>
            <a:spAutoFit/>
          </a:bodyPr>
          <a:lstStyle>
            <a:lvl1pPr>
              <a:defRPr sz="660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7"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73137327"/>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59618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317963"/>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337181"/>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55308"/>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625" fontAlgn="base">
              <a:spcBef>
                <a:spcPct val="0"/>
              </a:spcBef>
              <a:spcAft>
                <a:spcPct val="0"/>
              </a:spcAft>
            </a:pPr>
            <a:endParaRPr lang="en-US" sz="148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9" cy="1996444"/>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6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7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6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16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7496375"/>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442"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4028479802"/>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4002"/>
          </a:xfrm>
          <a:prstGeom prst="rect">
            <a:avLst/>
          </a:prstGeom>
        </p:spPr>
        <p:txBody>
          <a:bodyPr/>
          <a:lstStyle>
            <a:lvl1pPr marL="290560" indent="-2905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94" indent="-28103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154" indent="-2905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791" indent="-228638">
              <a:buClr>
                <a:schemeClr val="tx1"/>
              </a:buClr>
              <a:buSzPct val="90000"/>
              <a:buFont typeface="Arial" pitchFamily="34" charset="0"/>
              <a:buChar char="•"/>
              <a:defRPr sz="240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428" indent="-228638">
              <a:buClr>
                <a:schemeClr val="tx1"/>
              </a:buClr>
              <a:buSzPct val="90000"/>
              <a:buFont typeface="Arial" pitchFamily="34" charset="0"/>
              <a:buChar char="•"/>
              <a:defRPr sz="200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1"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79373"/>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252791318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762636147"/>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741778"/>
            <a:ext cx="6477854" cy="1868204"/>
          </a:xfrm>
        </p:spPr>
        <p:txBody>
          <a:bodyPr/>
          <a:lstStyle>
            <a:lvl1pPr marL="0" indent="0">
              <a:spcBef>
                <a:spcPts val="1801"/>
              </a:spcBef>
              <a:buNone/>
              <a:defRPr sz="3600">
                <a:solidFill>
                  <a:schemeClr val="accent1"/>
                </a:solidFill>
              </a:defRPr>
            </a:lvl1pPr>
            <a:lvl2pPr marL="0" indent="0">
              <a:buFontTx/>
              <a:buNone/>
              <a:defRPr sz="2001"/>
            </a:lvl2pPr>
            <a:lvl3pPr marL="228638" indent="0">
              <a:buNone/>
              <a:defRPr sz="1801"/>
            </a:lvl3pPr>
            <a:lvl4pPr marL="457274" indent="0">
              <a:buNone/>
              <a:defRPr sz="1599"/>
            </a:lvl4pPr>
            <a:lvl5pPr marL="685912" indent="0">
              <a:buNone/>
              <a:defRPr sz="15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2391841156"/>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8332" y="489473"/>
            <a:ext cx="1552931" cy="332660"/>
          </a:xfrm>
          <a:prstGeom prst="rect">
            <a:avLst/>
          </a:prstGeom>
        </p:spPr>
      </p:pic>
      <p:sp>
        <p:nvSpPr>
          <p:cNvPr id="7" name="Rectangle 6"/>
          <p:cNvSpPr/>
          <p:nvPr userDrawn="1"/>
        </p:nvSpPr>
        <p:spPr bwMode="invGray">
          <a:xfrm>
            <a:off x="-1" y="6034405"/>
            <a:ext cx="8393252" cy="960120"/>
          </a:xfrm>
          <a:prstGeom prst="rect">
            <a:avLst/>
          </a:pr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sp>
        <p:nvSpPr>
          <p:cNvPr id="8" name="Rectangle 7"/>
          <p:cNvSpPr/>
          <p:nvPr userDrawn="1"/>
        </p:nvSpPr>
        <p:spPr bwMode="invGray">
          <a:xfrm>
            <a:off x="8393251" y="6034405"/>
            <a:ext cx="4042588" cy="9601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pic>
        <p:nvPicPr>
          <p:cNvPr id="9" name="Picture 8"/>
          <p:cNvPicPr>
            <a:picLocks noChangeAspect="1"/>
          </p:cNvPicPr>
          <p:nvPr userDrawn="1"/>
        </p:nvPicPr>
        <p:blipFill>
          <a:blip r:embed="rId3"/>
          <a:stretch>
            <a:fillRect/>
          </a:stretch>
        </p:blipFill>
        <p:spPr bwMode="white">
          <a:xfrm>
            <a:off x="274638" y="6344523"/>
            <a:ext cx="3178048" cy="397256"/>
          </a:xfrm>
          <a:prstGeom prst="rect">
            <a:avLst/>
          </a:prstGeom>
        </p:spPr>
      </p:pic>
      <p:pic>
        <p:nvPicPr>
          <p:cNvPr id="10" name="Picture 9"/>
          <p:cNvPicPr>
            <a:picLocks noChangeAspect="1"/>
          </p:cNvPicPr>
          <p:nvPr userDrawn="1"/>
        </p:nvPicPr>
        <p:blipFill>
          <a:blip r:embed="rId4"/>
          <a:stretch>
            <a:fillRect/>
          </a:stretch>
        </p:blipFill>
        <p:spPr bwMode="white">
          <a:xfrm>
            <a:off x="9933750" y="6542215"/>
            <a:ext cx="2228088" cy="155448"/>
          </a:xfrm>
          <a:prstGeom prst="rect">
            <a:avLst/>
          </a:prstGeom>
        </p:spPr>
      </p:pic>
      <p:pic>
        <p:nvPicPr>
          <p:cNvPr id="12" name="Picture 11"/>
          <p:cNvPicPr>
            <a:picLocks noChangeAspect="1"/>
          </p:cNvPicPr>
          <p:nvPr userDrawn="1"/>
        </p:nvPicPr>
        <p:blipFill>
          <a:blip r:embed="rId5"/>
          <a:stretch>
            <a:fillRect/>
          </a:stretch>
        </p:blipFill>
        <p:spPr>
          <a:xfrm>
            <a:off x="10333039" y="1759921"/>
            <a:ext cx="1319702" cy="2743200"/>
          </a:xfrm>
          <a:prstGeom prst="rect">
            <a:avLst/>
          </a:prstGeom>
        </p:spPr>
      </p:pic>
      <p:sp>
        <p:nvSpPr>
          <p:cNvPr id="13" name="Text Placeholder 4"/>
          <p:cNvSpPr>
            <a:spLocks noGrp="1"/>
          </p:cNvSpPr>
          <p:nvPr>
            <p:ph type="body" sz="quarter" idx="12" hasCustomPrompt="1"/>
          </p:nvPr>
        </p:nvSpPr>
        <p:spPr bwMode="white">
          <a:xfrm>
            <a:off x="276540" y="397777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74703" y="214047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293350380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45603" y="2125663"/>
            <a:ext cx="10056812" cy="1828800"/>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45602" y="3955356"/>
            <a:ext cx="10058401"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3356156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2134946"/>
            <a:ext cx="10056812"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5" name="Picture 4"/>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1337536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pic>
        <p:nvPicPr>
          <p:cNvPr id="9" name="Picture 8"/>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703954177"/>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343569"/>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604168"/>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3869566"/>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1535454"/>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477707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658424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667128"/>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6912288"/>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2864292"/>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6921537"/>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684362512"/>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253340883"/>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92950028"/>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85806881"/>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4105082854"/>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590467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6498298"/>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4036750214"/>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143787"/>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821414"/>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278556"/>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40218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614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70459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326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18934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7998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6260663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97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36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056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44306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4745993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92004690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090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161939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6700561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ull Quote 1">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56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1987147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618129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71342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1768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902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483968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621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1248851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00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ull Quote 2">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310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4464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85668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964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amp; Photo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3087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3510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0537839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Small Title Only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5869351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Section Title Oran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8925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787269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9910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808541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124470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5881012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07189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Only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8103669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405772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3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72654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75873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dirty="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518995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2147401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8753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Teal">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76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amp; Photo Teal">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11470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Blank Te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92795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184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mall Title Only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1037145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Title Te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459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826638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urpl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4320" y="6748291"/>
            <a:ext cx="852649" cy="1861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05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1880380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35752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62168948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73149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itle Only Teal">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02033791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387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96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10942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82650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Slide Purpl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993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theme" Target="../theme/theme10.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theme" Target="../theme/theme11.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theme" Target="../theme/theme12.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slideLayout" Target="../slideLayouts/slideLayout243.xml"/><Relationship Id="rId18" Type="http://schemas.openxmlformats.org/officeDocument/2006/relationships/slideLayout" Target="../slideLayouts/slideLayout248.xml"/><Relationship Id="rId26" Type="http://schemas.openxmlformats.org/officeDocument/2006/relationships/slideLayout" Target="../slideLayouts/slideLayout256.xml"/><Relationship Id="rId3" Type="http://schemas.openxmlformats.org/officeDocument/2006/relationships/slideLayout" Target="../slideLayouts/slideLayout233.xml"/><Relationship Id="rId21" Type="http://schemas.openxmlformats.org/officeDocument/2006/relationships/slideLayout" Target="../slideLayouts/slideLayout251.xml"/><Relationship Id="rId7" Type="http://schemas.openxmlformats.org/officeDocument/2006/relationships/slideLayout" Target="../slideLayouts/slideLayout237.xml"/><Relationship Id="rId12" Type="http://schemas.openxmlformats.org/officeDocument/2006/relationships/slideLayout" Target="../slideLayouts/slideLayout242.xml"/><Relationship Id="rId17" Type="http://schemas.openxmlformats.org/officeDocument/2006/relationships/slideLayout" Target="../slideLayouts/slideLayout247.xml"/><Relationship Id="rId25" Type="http://schemas.openxmlformats.org/officeDocument/2006/relationships/slideLayout" Target="../slideLayouts/slideLayout255.xml"/><Relationship Id="rId2" Type="http://schemas.openxmlformats.org/officeDocument/2006/relationships/slideLayout" Target="../slideLayouts/slideLayout232.xml"/><Relationship Id="rId16" Type="http://schemas.openxmlformats.org/officeDocument/2006/relationships/slideLayout" Target="../slideLayouts/slideLayout246.xml"/><Relationship Id="rId20" Type="http://schemas.openxmlformats.org/officeDocument/2006/relationships/slideLayout" Target="../slideLayouts/slideLayout250.xml"/><Relationship Id="rId29" Type="http://schemas.openxmlformats.org/officeDocument/2006/relationships/theme" Target="../theme/theme13.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24" Type="http://schemas.openxmlformats.org/officeDocument/2006/relationships/slideLayout" Target="../slideLayouts/slideLayout254.xml"/><Relationship Id="rId5" Type="http://schemas.openxmlformats.org/officeDocument/2006/relationships/slideLayout" Target="../slideLayouts/slideLayout235.xml"/><Relationship Id="rId15" Type="http://schemas.openxmlformats.org/officeDocument/2006/relationships/slideLayout" Target="../slideLayouts/slideLayout245.xml"/><Relationship Id="rId23" Type="http://schemas.openxmlformats.org/officeDocument/2006/relationships/slideLayout" Target="../slideLayouts/slideLayout253.xml"/><Relationship Id="rId28" Type="http://schemas.openxmlformats.org/officeDocument/2006/relationships/slideLayout" Target="../slideLayouts/slideLayout258.xml"/><Relationship Id="rId10" Type="http://schemas.openxmlformats.org/officeDocument/2006/relationships/slideLayout" Target="../slideLayouts/slideLayout240.xml"/><Relationship Id="rId19" Type="http://schemas.openxmlformats.org/officeDocument/2006/relationships/slideLayout" Target="../slideLayouts/slideLayout249.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slideLayout" Target="../slideLayouts/slideLayout244.xml"/><Relationship Id="rId22" Type="http://schemas.openxmlformats.org/officeDocument/2006/relationships/slideLayout" Target="../slideLayouts/slideLayout252.xml"/><Relationship Id="rId27" Type="http://schemas.openxmlformats.org/officeDocument/2006/relationships/slideLayout" Target="../slideLayouts/slideLayout25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6.xml"/><Relationship Id="rId13" Type="http://schemas.openxmlformats.org/officeDocument/2006/relationships/slideLayout" Target="../slideLayouts/slideLayout271.xml"/><Relationship Id="rId18" Type="http://schemas.openxmlformats.org/officeDocument/2006/relationships/slideLayout" Target="../slideLayouts/slideLayout276.xml"/><Relationship Id="rId26" Type="http://schemas.openxmlformats.org/officeDocument/2006/relationships/theme" Target="../theme/theme14.xml"/><Relationship Id="rId3" Type="http://schemas.openxmlformats.org/officeDocument/2006/relationships/slideLayout" Target="../slideLayouts/slideLayout261.xml"/><Relationship Id="rId21" Type="http://schemas.openxmlformats.org/officeDocument/2006/relationships/slideLayout" Target="../slideLayouts/slideLayout279.xml"/><Relationship Id="rId7" Type="http://schemas.openxmlformats.org/officeDocument/2006/relationships/slideLayout" Target="../slideLayouts/slideLayout265.xml"/><Relationship Id="rId12" Type="http://schemas.openxmlformats.org/officeDocument/2006/relationships/slideLayout" Target="../slideLayouts/slideLayout270.xml"/><Relationship Id="rId17" Type="http://schemas.openxmlformats.org/officeDocument/2006/relationships/slideLayout" Target="../slideLayouts/slideLayout275.xml"/><Relationship Id="rId25" Type="http://schemas.openxmlformats.org/officeDocument/2006/relationships/slideLayout" Target="../slideLayouts/slideLayout283.xml"/><Relationship Id="rId2" Type="http://schemas.openxmlformats.org/officeDocument/2006/relationships/slideLayout" Target="../slideLayouts/slideLayout260.xml"/><Relationship Id="rId16" Type="http://schemas.openxmlformats.org/officeDocument/2006/relationships/slideLayout" Target="../slideLayouts/slideLayout274.xml"/><Relationship Id="rId20" Type="http://schemas.openxmlformats.org/officeDocument/2006/relationships/slideLayout" Target="../slideLayouts/slideLayout278.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24" Type="http://schemas.openxmlformats.org/officeDocument/2006/relationships/slideLayout" Target="../slideLayouts/slideLayout282.xml"/><Relationship Id="rId5" Type="http://schemas.openxmlformats.org/officeDocument/2006/relationships/slideLayout" Target="../slideLayouts/slideLayout263.xml"/><Relationship Id="rId15" Type="http://schemas.openxmlformats.org/officeDocument/2006/relationships/slideLayout" Target="../slideLayouts/slideLayout273.xml"/><Relationship Id="rId23" Type="http://schemas.openxmlformats.org/officeDocument/2006/relationships/slideLayout" Target="../slideLayouts/slideLayout281.xml"/><Relationship Id="rId10" Type="http://schemas.openxmlformats.org/officeDocument/2006/relationships/slideLayout" Target="../slideLayouts/slideLayout268.xml"/><Relationship Id="rId19" Type="http://schemas.openxmlformats.org/officeDocument/2006/relationships/slideLayout" Target="../slideLayouts/slideLayout277.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slideLayout" Target="../slideLayouts/slideLayout272.xml"/><Relationship Id="rId22" Type="http://schemas.openxmlformats.org/officeDocument/2006/relationships/slideLayout" Target="../slideLayouts/slideLayout28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91.xml"/><Relationship Id="rId13" Type="http://schemas.openxmlformats.org/officeDocument/2006/relationships/slideLayout" Target="../slideLayouts/slideLayout296.xml"/><Relationship Id="rId18" Type="http://schemas.openxmlformats.org/officeDocument/2006/relationships/slideLayout" Target="../slideLayouts/slideLayout301.xml"/><Relationship Id="rId26" Type="http://schemas.openxmlformats.org/officeDocument/2006/relationships/image" Target="../media/image10.png"/><Relationship Id="rId3" Type="http://schemas.openxmlformats.org/officeDocument/2006/relationships/slideLayout" Target="../slideLayouts/slideLayout286.xml"/><Relationship Id="rId21" Type="http://schemas.openxmlformats.org/officeDocument/2006/relationships/slideLayout" Target="../slideLayouts/slideLayout304.xml"/><Relationship Id="rId7" Type="http://schemas.openxmlformats.org/officeDocument/2006/relationships/slideLayout" Target="../slideLayouts/slideLayout290.xml"/><Relationship Id="rId12" Type="http://schemas.openxmlformats.org/officeDocument/2006/relationships/slideLayout" Target="../slideLayouts/slideLayout295.xml"/><Relationship Id="rId17" Type="http://schemas.openxmlformats.org/officeDocument/2006/relationships/slideLayout" Target="../slideLayouts/slideLayout300.xml"/><Relationship Id="rId25" Type="http://schemas.openxmlformats.org/officeDocument/2006/relationships/theme" Target="../theme/theme15.xml"/><Relationship Id="rId2" Type="http://schemas.openxmlformats.org/officeDocument/2006/relationships/slideLayout" Target="../slideLayouts/slideLayout285.xml"/><Relationship Id="rId16" Type="http://schemas.openxmlformats.org/officeDocument/2006/relationships/slideLayout" Target="../slideLayouts/slideLayout299.xml"/><Relationship Id="rId20" Type="http://schemas.openxmlformats.org/officeDocument/2006/relationships/slideLayout" Target="../slideLayouts/slideLayout303.xml"/><Relationship Id="rId1" Type="http://schemas.openxmlformats.org/officeDocument/2006/relationships/slideLayout" Target="../slideLayouts/slideLayout284.xml"/><Relationship Id="rId6" Type="http://schemas.openxmlformats.org/officeDocument/2006/relationships/slideLayout" Target="../slideLayouts/slideLayout289.xml"/><Relationship Id="rId11" Type="http://schemas.openxmlformats.org/officeDocument/2006/relationships/slideLayout" Target="../slideLayouts/slideLayout294.xml"/><Relationship Id="rId24" Type="http://schemas.openxmlformats.org/officeDocument/2006/relationships/slideLayout" Target="../slideLayouts/slideLayout307.xml"/><Relationship Id="rId5" Type="http://schemas.openxmlformats.org/officeDocument/2006/relationships/slideLayout" Target="../slideLayouts/slideLayout288.xml"/><Relationship Id="rId15" Type="http://schemas.openxmlformats.org/officeDocument/2006/relationships/slideLayout" Target="../slideLayouts/slideLayout298.xml"/><Relationship Id="rId23" Type="http://schemas.openxmlformats.org/officeDocument/2006/relationships/slideLayout" Target="../slideLayouts/slideLayout306.xml"/><Relationship Id="rId10" Type="http://schemas.openxmlformats.org/officeDocument/2006/relationships/slideLayout" Target="../slideLayouts/slideLayout293.xml"/><Relationship Id="rId19" Type="http://schemas.openxmlformats.org/officeDocument/2006/relationships/slideLayout" Target="../slideLayouts/slideLayout302.xml"/><Relationship Id="rId4" Type="http://schemas.openxmlformats.org/officeDocument/2006/relationships/slideLayout" Target="../slideLayouts/slideLayout287.xml"/><Relationship Id="rId9" Type="http://schemas.openxmlformats.org/officeDocument/2006/relationships/slideLayout" Target="../slideLayouts/slideLayout292.xml"/><Relationship Id="rId14" Type="http://schemas.openxmlformats.org/officeDocument/2006/relationships/slideLayout" Target="../slideLayouts/slideLayout297.xml"/><Relationship Id="rId22" Type="http://schemas.openxmlformats.org/officeDocument/2006/relationships/slideLayout" Target="../slideLayouts/slideLayout30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15.xml"/><Relationship Id="rId13" Type="http://schemas.openxmlformats.org/officeDocument/2006/relationships/slideLayout" Target="../slideLayouts/slideLayout320.xml"/><Relationship Id="rId18" Type="http://schemas.openxmlformats.org/officeDocument/2006/relationships/slideLayout" Target="../slideLayouts/slideLayout325.xml"/><Relationship Id="rId3" Type="http://schemas.openxmlformats.org/officeDocument/2006/relationships/slideLayout" Target="../slideLayouts/slideLayout310.xml"/><Relationship Id="rId21" Type="http://schemas.openxmlformats.org/officeDocument/2006/relationships/slideLayout" Target="../slideLayouts/slideLayout328.xml"/><Relationship Id="rId7" Type="http://schemas.openxmlformats.org/officeDocument/2006/relationships/slideLayout" Target="../slideLayouts/slideLayout314.xml"/><Relationship Id="rId12" Type="http://schemas.openxmlformats.org/officeDocument/2006/relationships/slideLayout" Target="../slideLayouts/slideLayout319.xml"/><Relationship Id="rId17" Type="http://schemas.openxmlformats.org/officeDocument/2006/relationships/slideLayout" Target="../slideLayouts/slideLayout324.xml"/><Relationship Id="rId25" Type="http://schemas.openxmlformats.org/officeDocument/2006/relationships/image" Target="../media/image10.png"/><Relationship Id="rId2" Type="http://schemas.openxmlformats.org/officeDocument/2006/relationships/slideLayout" Target="../slideLayouts/slideLayout309.xml"/><Relationship Id="rId16" Type="http://schemas.openxmlformats.org/officeDocument/2006/relationships/slideLayout" Target="../slideLayouts/slideLayout323.xml"/><Relationship Id="rId20" Type="http://schemas.openxmlformats.org/officeDocument/2006/relationships/slideLayout" Target="../slideLayouts/slideLayout327.xml"/><Relationship Id="rId1" Type="http://schemas.openxmlformats.org/officeDocument/2006/relationships/slideLayout" Target="../slideLayouts/slideLayout308.xml"/><Relationship Id="rId6" Type="http://schemas.openxmlformats.org/officeDocument/2006/relationships/slideLayout" Target="../slideLayouts/slideLayout313.xml"/><Relationship Id="rId11" Type="http://schemas.openxmlformats.org/officeDocument/2006/relationships/slideLayout" Target="../slideLayouts/slideLayout318.xml"/><Relationship Id="rId24" Type="http://schemas.openxmlformats.org/officeDocument/2006/relationships/theme" Target="../theme/theme16.xml"/><Relationship Id="rId5" Type="http://schemas.openxmlformats.org/officeDocument/2006/relationships/slideLayout" Target="../slideLayouts/slideLayout312.xml"/><Relationship Id="rId15" Type="http://schemas.openxmlformats.org/officeDocument/2006/relationships/slideLayout" Target="../slideLayouts/slideLayout322.xml"/><Relationship Id="rId23" Type="http://schemas.openxmlformats.org/officeDocument/2006/relationships/slideLayout" Target="../slideLayouts/slideLayout330.xml"/><Relationship Id="rId10" Type="http://schemas.openxmlformats.org/officeDocument/2006/relationships/slideLayout" Target="../slideLayouts/slideLayout317.xml"/><Relationship Id="rId19" Type="http://schemas.openxmlformats.org/officeDocument/2006/relationships/slideLayout" Target="../slideLayouts/slideLayout326.xml"/><Relationship Id="rId4" Type="http://schemas.openxmlformats.org/officeDocument/2006/relationships/slideLayout" Target="../slideLayouts/slideLayout311.xml"/><Relationship Id="rId9" Type="http://schemas.openxmlformats.org/officeDocument/2006/relationships/slideLayout" Target="../slideLayouts/slideLayout316.xml"/><Relationship Id="rId14" Type="http://schemas.openxmlformats.org/officeDocument/2006/relationships/slideLayout" Target="../slideLayouts/slideLayout321.xml"/><Relationship Id="rId22" Type="http://schemas.openxmlformats.org/officeDocument/2006/relationships/slideLayout" Target="../slideLayouts/slideLayout32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38.xml"/><Relationship Id="rId13" Type="http://schemas.openxmlformats.org/officeDocument/2006/relationships/slideLayout" Target="../slideLayouts/slideLayout343.xml"/><Relationship Id="rId18" Type="http://schemas.openxmlformats.org/officeDocument/2006/relationships/slideLayout" Target="../slideLayouts/slideLayout348.xml"/><Relationship Id="rId26" Type="http://schemas.openxmlformats.org/officeDocument/2006/relationships/theme" Target="../theme/theme17.xml"/><Relationship Id="rId3" Type="http://schemas.openxmlformats.org/officeDocument/2006/relationships/slideLayout" Target="../slideLayouts/slideLayout333.xml"/><Relationship Id="rId21" Type="http://schemas.openxmlformats.org/officeDocument/2006/relationships/slideLayout" Target="../slideLayouts/slideLayout351.xml"/><Relationship Id="rId7" Type="http://schemas.openxmlformats.org/officeDocument/2006/relationships/slideLayout" Target="../slideLayouts/slideLayout337.xml"/><Relationship Id="rId12" Type="http://schemas.openxmlformats.org/officeDocument/2006/relationships/slideLayout" Target="../slideLayouts/slideLayout342.xml"/><Relationship Id="rId17" Type="http://schemas.openxmlformats.org/officeDocument/2006/relationships/slideLayout" Target="../slideLayouts/slideLayout347.xml"/><Relationship Id="rId25" Type="http://schemas.openxmlformats.org/officeDocument/2006/relationships/slideLayout" Target="../slideLayouts/slideLayout355.xml"/><Relationship Id="rId2" Type="http://schemas.openxmlformats.org/officeDocument/2006/relationships/slideLayout" Target="../slideLayouts/slideLayout332.xml"/><Relationship Id="rId16" Type="http://schemas.openxmlformats.org/officeDocument/2006/relationships/slideLayout" Target="../slideLayouts/slideLayout346.xml"/><Relationship Id="rId20" Type="http://schemas.openxmlformats.org/officeDocument/2006/relationships/slideLayout" Target="../slideLayouts/slideLayout350.xml"/><Relationship Id="rId1" Type="http://schemas.openxmlformats.org/officeDocument/2006/relationships/slideLayout" Target="../slideLayouts/slideLayout331.xml"/><Relationship Id="rId6" Type="http://schemas.openxmlformats.org/officeDocument/2006/relationships/slideLayout" Target="../slideLayouts/slideLayout336.xml"/><Relationship Id="rId11" Type="http://schemas.openxmlformats.org/officeDocument/2006/relationships/slideLayout" Target="../slideLayouts/slideLayout341.xml"/><Relationship Id="rId24" Type="http://schemas.openxmlformats.org/officeDocument/2006/relationships/slideLayout" Target="../slideLayouts/slideLayout354.xml"/><Relationship Id="rId5" Type="http://schemas.openxmlformats.org/officeDocument/2006/relationships/slideLayout" Target="../slideLayouts/slideLayout335.xml"/><Relationship Id="rId15" Type="http://schemas.openxmlformats.org/officeDocument/2006/relationships/slideLayout" Target="../slideLayouts/slideLayout345.xml"/><Relationship Id="rId23" Type="http://schemas.openxmlformats.org/officeDocument/2006/relationships/slideLayout" Target="../slideLayouts/slideLayout353.xml"/><Relationship Id="rId10" Type="http://schemas.openxmlformats.org/officeDocument/2006/relationships/slideLayout" Target="../slideLayouts/slideLayout340.xml"/><Relationship Id="rId19" Type="http://schemas.openxmlformats.org/officeDocument/2006/relationships/slideLayout" Target="../slideLayouts/slideLayout349.xml"/><Relationship Id="rId4" Type="http://schemas.openxmlformats.org/officeDocument/2006/relationships/slideLayout" Target="../slideLayouts/slideLayout334.xml"/><Relationship Id="rId9" Type="http://schemas.openxmlformats.org/officeDocument/2006/relationships/slideLayout" Target="../slideLayouts/slideLayout339.xml"/><Relationship Id="rId14" Type="http://schemas.openxmlformats.org/officeDocument/2006/relationships/slideLayout" Target="../slideLayouts/slideLayout344.xml"/><Relationship Id="rId22" Type="http://schemas.openxmlformats.org/officeDocument/2006/relationships/slideLayout" Target="../slideLayouts/slideLayout352.xml"/><Relationship Id="rId27" Type="http://schemas.openxmlformats.org/officeDocument/2006/relationships/image" Target="../media/image18.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theme" Target="../theme/theme4.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theme" Target="../theme/theme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theme" Target="../theme/theme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3" Type="http://schemas.openxmlformats.org/officeDocument/2006/relationships/slideLayout" Target="../slideLayouts/slideLayout118.xml"/><Relationship Id="rId21" Type="http://schemas.openxmlformats.org/officeDocument/2006/relationships/theme" Target="../theme/theme7.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theme" Target="../theme/theme8.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theme" Target="../theme/theme9.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5605757"/>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527"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 id="2147484475" r:id="rId14"/>
    <p:sldLayoutId id="2147484476" r:id="rId15"/>
    <p:sldLayoutId id="2147484477" r:id="rId16"/>
    <p:sldLayoutId id="2147484478" r:id="rId17"/>
    <p:sldLayoutId id="2147484479" r:id="rId18"/>
    <p:sldLayoutId id="2147484480"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3474299"/>
      </p:ext>
    </p:extLst>
  </p:cSld>
  <p:clrMap bg1="dk1" tx1="lt1" bg2="dk2" tx2="lt2" accent1="accent1" accent2="accent2" accent3="accent3" accent4="accent4" accent5="accent5" accent6="accent6" hlink="hlink" folHlink="folHlink"/>
  <p:sldLayoutIdLst>
    <p:sldLayoutId id="2147484482" r:id="rId1"/>
    <p:sldLayoutId id="2147484483" r:id="rId2"/>
    <p:sldLayoutId id="2147484484" r:id="rId3"/>
    <p:sldLayoutId id="2147484528"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8277598"/>
      </p:ext>
    </p:extLst>
  </p:cSld>
  <p:clrMap bg1="dk1" tx1="lt1" bg2="dk2" tx2="lt2" accent1="accent1" accent2="accent2" accent3="accent3" accent4="accent4" accent5="accent5" accent6="accent6" hlink="hlink" folHlink="folHlink"/>
  <p:sldLayoutIdLst>
    <p:sldLayoutId id="2147484501" r:id="rId1"/>
    <p:sldLayoutId id="2147484502" r:id="rId2"/>
    <p:sldLayoutId id="2147484503" r:id="rId3"/>
    <p:sldLayoutId id="2147484529"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281293"/>
      </p:ext>
    </p:extLst>
  </p:cSld>
  <p:clrMap bg1="dk1" tx1="lt1" bg2="dk2" tx2="lt2" accent1="accent1" accent2="accent2" accent3="accent3" accent4="accent4" accent5="accent5" accent6="accent6" hlink="hlink" folHlink="folHlink"/>
  <p:sldLayoutIdLst>
    <p:sldLayoutId id="2147484610" r:id="rId1"/>
    <p:sldLayoutId id="2147484611" r:id="rId2"/>
    <p:sldLayoutId id="2147484612" r:id="rId3"/>
    <p:sldLayoutId id="2147484613" r:id="rId4"/>
    <p:sldLayoutId id="2147484614" r:id="rId5"/>
    <p:sldLayoutId id="2147484615" r:id="rId6"/>
    <p:sldLayoutId id="2147484616" r:id="rId7"/>
    <p:sldLayoutId id="2147484617" r:id="rId8"/>
    <p:sldLayoutId id="2147484618" r:id="rId9"/>
    <p:sldLayoutId id="2147484619" r:id="rId10"/>
    <p:sldLayoutId id="2147484620" r:id="rId11"/>
    <p:sldLayoutId id="2147484621" r:id="rId12"/>
    <p:sldLayoutId id="2147484622" r:id="rId13"/>
    <p:sldLayoutId id="2147484623" r:id="rId14"/>
    <p:sldLayoutId id="2147484624" r:id="rId15"/>
    <p:sldLayoutId id="2147484625" r:id="rId16"/>
    <p:sldLayoutId id="2147484626" r:id="rId17"/>
    <p:sldLayoutId id="2147484627" r:id="rId18"/>
    <p:sldLayoutId id="2147484628" r:id="rId19"/>
    <p:sldLayoutId id="2147484629" r:id="rId20"/>
    <p:sldLayoutId id="2147484630" r:id="rId21"/>
    <p:sldLayoutId id="2147484631" r:id="rId22"/>
    <p:sldLayoutId id="2147484632" r:id="rId23"/>
    <p:sldLayoutId id="2147484633" r:id="rId24"/>
    <p:sldLayoutId id="2147484634" r:id="rId25"/>
    <p:sldLayoutId id="2147484635" r:id="rId26"/>
    <p:sldLayoutId id="2147484636" r:id="rId27"/>
    <p:sldLayoutId id="2147484637"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2906018"/>
      </p:ext>
    </p:extLst>
  </p:cSld>
  <p:clrMap bg1="dk1" tx1="lt1" bg2="dk2" tx2="lt2" accent1="accent1" accent2="accent2" accent3="accent3" accent4="accent4" accent5="accent5" accent6="accent6" hlink="hlink" folHlink="folHlink"/>
  <p:sldLayoutIdLst>
    <p:sldLayoutId id="2147484642" r:id="rId1"/>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3" r:id="rId10"/>
    <p:sldLayoutId id="2147484654" r:id="rId11"/>
    <p:sldLayoutId id="2147484655" r:id="rId12"/>
    <p:sldLayoutId id="2147484656" r:id="rId13"/>
    <p:sldLayoutId id="2147484657" r:id="rId14"/>
    <p:sldLayoutId id="2147484658" r:id="rId15"/>
    <p:sldLayoutId id="2147484659" r:id="rId16"/>
    <p:sldLayoutId id="2147484660" r:id="rId17"/>
    <p:sldLayoutId id="2147484661" r:id="rId18"/>
    <p:sldLayoutId id="2147484662" r:id="rId19"/>
    <p:sldLayoutId id="2147484663" r:id="rId20"/>
    <p:sldLayoutId id="2147484664" r:id="rId21"/>
    <p:sldLayoutId id="2147484665" r:id="rId22"/>
    <p:sldLayoutId id="2147484666" r:id="rId23"/>
    <p:sldLayoutId id="2147484667" r:id="rId24"/>
    <p:sldLayoutId id="2147484668" r:id="rId2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44198325"/>
      </p:ext>
    </p:extLst>
  </p:cSld>
  <p:clrMap bg1="lt1" tx1="dk1" bg2="lt2" tx2="dk2" accent1="accent1" accent2="accent2" accent3="accent3" accent4="accent4" accent5="accent5" accent6="accent6" hlink="hlink" folHlink="folHlink"/>
  <p:sldLayoutIdLst>
    <p:sldLayoutId id="2147484670" r:id="rId1"/>
    <p:sldLayoutId id="2147484671" r:id="rId2"/>
    <p:sldLayoutId id="2147484672" r:id="rId3"/>
    <p:sldLayoutId id="2147484673" r:id="rId4"/>
    <p:sldLayoutId id="2147484674" r:id="rId5"/>
    <p:sldLayoutId id="2147484675" r:id="rId6"/>
    <p:sldLayoutId id="2147484676" r:id="rId7"/>
    <p:sldLayoutId id="2147484677" r:id="rId8"/>
    <p:sldLayoutId id="2147484678" r:id="rId9"/>
    <p:sldLayoutId id="2147484679" r:id="rId10"/>
    <p:sldLayoutId id="2147484680" r:id="rId11"/>
    <p:sldLayoutId id="2147484681" r:id="rId12"/>
    <p:sldLayoutId id="2147484682" r:id="rId13"/>
    <p:sldLayoutId id="2147484683" r:id="rId14"/>
    <p:sldLayoutId id="2147484684" r:id="rId15"/>
    <p:sldLayoutId id="2147484685" r:id="rId16"/>
    <p:sldLayoutId id="2147484686" r:id="rId17"/>
    <p:sldLayoutId id="2147484687" r:id="rId18"/>
    <p:sldLayoutId id="2147484688" r:id="rId19"/>
    <p:sldLayoutId id="2147484689" r:id="rId20"/>
    <p:sldLayoutId id="2147484690" r:id="rId21"/>
    <p:sldLayoutId id="2147484691" r:id="rId22"/>
    <p:sldLayoutId id="2147484692" r:id="rId23"/>
    <p:sldLayoutId id="2147484693" r:id="rId24"/>
  </p:sldLayoutIdLst>
  <p:transition>
    <p:fade/>
  </p:transition>
  <p:hf sldNum="0" hdr="0" dt="0"/>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852723597"/>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 id="2147484718" r:id="rId18"/>
    <p:sldLayoutId id="2147484719" r:id="rId19"/>
    <p:sldLayoutId id="2147484720" r:id="rId20"/>
    <p:sldLayoutId id="2147484721" r:id="rId21"/>
    <p:sldLayoutId id="2147484722" r:id="rId22"/>
    <p:sldLayoutId id="2147484723" r:id="rId23"/>
  </p:sldLayoutIdLst>
  <p:transition>
    <p:fade/>
  </p:transition>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grpSp>
        <p:nvGrpSpPr>
          <p:cNvPr id="6" name="Group 5"/>
          <p:cNvGrpSpPr>
            <a:grpSpLocks noChangeAspect="1"/>
          </p:cNvGrpSpPr>
          <p:nvPr userDrawn="1"/>
        </p:nvGrpSpPr>
        <p:grpSpPr bwMode="invGray">
          <a:xfrm>
            <a:off x="-1" y="6761318"/>
            <a:ext cx="12435840" cy="233207"/>
            <a:chOff x="0" y="4972024"/>
            <a:chExt cx="9143999" cy="171476"/>
          </a:xfrm>
        </p:grpSpPr>
        <p:sp>
          <p:nvSpPr>
            <p:cNvPr id="7" name="Rectangle 6"/>
            <p:cNvSpPr/>
            <p:nvPr userDrawn="1"/>
          </p:nvSpPr>
          <p:spPr bwMode="invGray">
            <a:xfrm>
              <a:off x="0" y="4972024"/>
              <a:ext cx="6171508" cy="171476"/>
            </a:xfrm>
            <a:prstGeom prst="rect">
              <a:avLst/>
            </a:pr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sp>
          <p:nvSpPr>
            <p:cNvPr id="8" name="Rectangle 7"/>
            <p:cNvSpPr/>
            <p:nvPr userDrawn="1"/>
          </p:nvSpPr>
          <p:spPr bwMode="invGray">
            <a:xfrm>
              <a:off x="6171508" y="4972024"/>
              <a:ext cx="2972491" cy="1714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grpSp>
    </p:spTree>
    <p:extLst>
      <p:ext uri="{BB962C8B-B14F-4D97-AF65-F5344CB8AC3E}">
        <p14:creationId xmlns:p14="http://schemas.microsoft.com/office/powerpoint/2010/main" val="2398646087"/>
      </p:ext>
    </p:extLst>
  </p:cSld>
  <p:clrMap bg1="dk1" tx1="lt1" bg2="dk2" tx2="lt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 id="2147484738" r:id="rId13"/>
    <p:sldLayoutId id="2147484739" r:id="rId14"/>
    <p:sldLayoutId id="2147484740" r:id="rId15"/>
    <p:sldLayoutId id="2147484741" r:id="rId16"/>
    <p:sldLayoutId id="2147484742" r:id="rId17"/>
    <p:sldLayoutId id="2147484743" r:id="rId18"/>
    <p:sldLayoutId id="2147484744" r:id="rId19"/>
    <p:sldLayoutId id="2147484745" r:id="rId20"/>
    <p:sldLayoutId id="2147484746" r:id="rId21"/>
    <p:sldLayoutId id="2147484747" r:id="rId22"/>
    <p:sldLayoutId id="2147484748" r:id="rId23"/>
    <p:sldLayoutId id="2147484749" r:id="rId24"/>
    <p:sldLayoutId id="2147484750" r:id="rId2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518908"/>
      </p:ext>
    </p:extLst>
  </p:cSld>
  <p:clrMap bg1="dk1" tx1="lt1" bg2="dk2" tx2="lt2" accent1="accent1" accent2="accent2" accent3="accent3" accent4="accent4" accent5="accent5" accent6="accent6" hlink="hlink" folHlink="folHlink"/>
  <p:sldLayoutIdLst>
    <p:sldLayoutId id="2147484188" r:id="rId1"/>
    <p:sldLayoutId id="2147484295" r:id="rId2"/>
    <p:sldLayoutId id="2147484296" r:id="rId3"/>
    <p:sldLayoutId id="2147484520" r:id="rId4"/>
    <p:sldLayoutId id="2147484298" r:id="rId5"/>
    <p:sldLayoutId id="2147484299" r:id="rId6"/>
    <p:sldLayoutId id="2147484300" r:id="rId7"/>
    <p:sldLayoutId id="2147484362" r:id="rId8"/>
    <p:sldLayoutId id="2147484363" r:id="rId9"/>
    <p:sldLayoutId id="2147484364" r:id="rId10"/>
    <p:sldLayoutId id="2147484365" r:id="rId11"/>
    <p:sldLayoutId id="2147484301" r:id="rId12"/>
    <p:sldLayoutId id="2147484384" r:id="rId13"/>
    <p:sldLayoutId id="2147484302" r:id="rId14"/>
    <p:sldLayoutId id="2147484388" r:id="rId15"/>
    <p:sldLayoutId id="2147484389" r:id="rId16"/>
    <p:sldLayoutId id="2147484390" r:id="rId17"/>
    <p:sldLayoutId id="2147484391"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207264"/>
      </p:ext>
    </p:extLst>
  </p:cSld>
  <p:clrMap bg1="dk1" tx1="lt1" bg2="dk2" tx2="lt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5795268"/>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521" r:id="rId4"/>
    <p:sldLayoutId id="2147484306" r:id="rId5"/>
    <p:sldLayoutId id="2147484307" r:id="rId6"/>
    <p:sldLayoutId id="2147484308" r:id="rId7"/>
    <p:sldLayoutId id="2147484366" r:id="rId8"/>
    <p:sldLayoutId id="2147484367" r:id="rId9"/>
    <p:sldLayoutId id="2147484309" r:id="rId10"/>
    <p:sldLayoutId id="2147484385" r:id="rId11"/>
    <p:sldLayoutId id="2147484310" r:id="rId12"/>
    <p:sldLayoutId id="2147484378" r:id="rId13"/>
    <p:sldLayoutId id="2147484392" r:id="rId14"/>
    <p:sldLayoutId id="2147484393" r:id="rId15"/>
    <p:sldLayoutId id="2147484394" r:id="rId16"/>
    <p:sldLayoutId id="2147484395" r:id="rId17"/>
    <p:sldLayoutId id="2147484550" r:id="rId18"/>
    <p:sldLayoutId id="2147484608" r:id="rId19"/>
    <p:sldLayoutId id="2147484639" r:id="rId2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522" r:id="rId4"/>
    <p:sldLayoutId id="2147484314" r:id="rId5"/>
    <p:sldLayoutId id="2147484315" r:id="rId6"/>
    <p:sldLayoutId id="2147484316" r:id="rId7"/>
    <p:sldLayoutId id="2147484370" r:id="rId8"/>
    <p:sldLayoutId id="2147484371" r:id="rId9"/>
    <p:sldLayoutId id="2147484317" r:id="rId10"/>
    <p:sldLayoutId id="2147484386" r:id="rId11"/>
    <p:sldLayoutId id="2147484318" r:id="rId12"/>
    <p:sldLayoutId id="2147484396" r:id="rId13"/>
    <p:sldLayoutId id="2147484397" r:id="rId14"/>
    <p:sldLayoutId id="2147484398" r:id="rId15"/>
    <p:sldLayoutId id="2147484399" r:id="rId1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9590797"/>
      </p:ext>
    </p:extLst>
  </p:cSld>
  <p:clrMap bg1="dk1" tx1="lt1" bg2="dk2" tx2="lt2" accent1="accent1" accent2="accent2" accent3="accent3" accent4="accent4" accent5="accent5" accent6="accent6" hlink="hlink" folHlink="folHlink"/>
  <p:sldLayoutIdLst>
    <p:sldLayoutId id="2147484350" r:id="rId1"/>
    <p:sldLayoutId id="2147484351" r:id="rId2"/>
    <p:sldLayoutId id="2147484352" r:id="rId3"/>
    <p:sldLayoutId id="2147484523" r:id="rId4"/>
    <p:sldLayoutId id="2147484353" r:id="rId5"/>
    <p:sldLayoutId id="2147484354" r:id="rId6"/>
    <p:sldLayoutId id="2147484355" r:id="rId7"/>
    <p:sldLayoutId id="2147484374" r:id="rId8"/>
    <p:sldLayoutId id="2147484375" r:id="rId9"/>
    <p:sldLayoutId id="2147484356" r:id="rId10"/>
    <p:sldLayoutId id="2147484387" r:id="rId11"/>
    <p:sldLayoutId id="2147484357" r:id="rId12"/>
    <p:sldLayoutId id="2147484400" r:id="rId13"/>
    <p:sldLayoutId id="2147484401" r:id="rId14"/>
    <p:sldLayoutId id="2147484402" r:id="rId15"/>
    <p:sldLayoutId id="2147484403" r:id="rId16"/>
    <p:sldLayoutId id="2147484423" r:id="rId17"/>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524"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 id="2147484519" r:id="rId2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921324"/>
      </p:ext>
    </p:extLst>
  </p:cSld>
  <p:clrMap bg1="dk1" tx1="lt1" bg2="dk2" tx2="lt2" accent1="accent1" accent2="accent2" accent3="accent3" accent4="accent4" accent5="accent5" accent6="accent6" hlink="hlink" folHlink="folHlink"/>
  <p:sldLayoutIdLst>
    <p:sldLayoutId id="2147484425" r:id="rId1"/>
    <p:sldLayoutId id="2147484426" r:id="rId2"/>
    <p:sldLayoutId id="2147484427" r:id="rId3"/>
    <p:sldLayoutId id="2147484525"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 id="2147484441" r:id="rId18"/>
    <p:sldLayoutId id="2147484442"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415785"/>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52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 id="2147484460" r:id="rId18"/>
    <p:sldLayoutId id="2147484461"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4.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95.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95.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95.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95.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9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5.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9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95.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95.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95.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95.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95.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95.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95.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9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95.xml"/><Relationship Id="rId4" Type="http://schemas.openxmlformats.org/officeDocument/2006/relationships/hyperlink" Target="https://hadoop.apache.org/docs/r2.6.0/hadoop-yarn/hadoop-yarn-site/CapacityScheduler.htm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issues.apache.org/jira/browse/AMBARI-5707" TargetMode="External"/><Relationship Id="rId2" Type="http://schemas.openxmlformats.org/officeDocument/2006/relationships/notesSlide" Target="../notesSlides/notesSlide3.xml"/><Relationship Id="rId1" Type="http://schemas.openxmlformats.org/officeDocument/2006/relationships/slideLayout" Target="../slideLayouts/slideLayout295.xml"/><Relationship Id="rId5" Type="http://schemas.openxmlformats.org/officeDocument/2006/relationships/hyperlink" Target="https://github.com/apache/ambari/blob/trunk/ambari-server/docs/api/v1/index.md" TargetMode="External"/><Relationship Id="rId4" Type="http://schemas.openxmlformats.org/officeDocument/2006/relationships/hyperlink" Target="https://issues.apache.org/jira/browse/AMBARI-6354"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95.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95.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5.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9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9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Using </a:t>
            </a:r>
            <a:r>
              <a:rPr lang="en-US" sz="4799" dirty="0" err="1"/>
              <a:t>Ambari</a:t>
            </a:r>
            <a:r>
              <a:rPr lang="en-US" sz="4799" dirty="0"/>
              <a:t> to Manage Applications</a:t>
            </a:r>
            <a:endParaRPr lang="en-US" sz="4799" dirty="0">
              <a:solidFill>
                <a:srgbClr val="FFCC00"/>
              </a:solidFill>
            </a:endParaRP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178497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Ambari</a:t>
            </a:r>
            <a:r>
              <a:rPr lang="en-US" dirty="0"/>
              <a:t>: Dashboard Metrics Drilldown</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10</a:t>
            </a:fld>
            <a:endParaRPr lang="en-US" dirty="0"/>
          </a:p>
        </p:txBody>
      </p:sp>
      <p:sp>
        <p:nvSpPr>
          <p:cNvPr id="5" name="Rectangle 4"/>
          <p:cNvSpPr/>
          <p:nvPr/>
        </p:nvSpPr>
        <p:spPr bwMode="auto">
          <a:xfrm>
            <a:off x="453515" y="1361598"/>
            <a:ext cx="3114333" cy="508119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ts val="2754"/>
              </a:lnSpc>
              <a:spcBef>
                <a:spcPts val="612"/>
              </a:spcBef>
              <a:spcAft>
                <a:spcPct val="0"/>
              </a:spcAft>
            </a:pPr>
            <a:r>
              <a:rPr lang="en-US" sz="2040" dirty="0">
                <a:solidFill>
                  <a:schemeClr val="bg1"/>
                </a:solidFill>
                <a:ea typeface="Segoe UI" pitchFamily="34" charset="0"/>
                <a:cs typeface="Segoe UI" pitchFamily="34" charset="0"/>
              </a:rPr>
              <a:t>You can drilldown to get more details on </a:t>
            </a:r>
          </a:p>
          <a:p>
            <a:pPr marL="349724" indent="-349724" defTabSz="951028" fontAlgn="base">
              <a:lnSpc>
                <a:spcPts val="2754"/>
              </a:lnSpc>
              <a:spcBef>
                <a:spcPct val="0"/>
              </a:spcBef>
              <a:spcAft>
                <a:spcPct val="0"/>
              </a:spcAft>
              <a:buFont typeface="Arial" panose="020B0604020202020204" pitchFamily="34" charset="0"/>
              <a:buChar char="•"/>
            </a:pPr>
            <a:r>
              <a:rPr lang="en-US" sz="2040" dirty="0">
                <a:solidFill>
                  <a:schemeClr val="bg1"/>
                </a:solidFill>
                <a:ea typeface="Segoe UI" pitchFamily="34" charset="0"/>
                <a:cs typeface="Segoe UI" pitchFamily="34" charset="0"/>
              </a:rPr>
              <a:t>CPU Usage</a:t>
            </a:r>
          </a:p>
          <a:p>
            <a:pPr marL="349724" indent="-349724" defTabSz="951028" fontAlgn="base">
              <a:lnSpc>
                <a:spcPts val="2754"/>
              </a:lnSpc>
              <a:spcBef>
                <a:spcPct val="0"/>
              </a:spcBef>
              <a:spcAft>
                <a:spcPct val="0"/>
              </a:spcAft>
              <a:buFont typeface="Arial" panose="020B0604020202020204" pitchFamily="34" charset="0"/>
              <a:buChar char="•"/>
            </a:pPr>
            <a:r>
              <a:rPr lang="en-US" sz="2040" dirty="0">
                <a:solidFill>
                  <a:schemeClr val="bg1"/>
                </a:solidFill>
                <a:ea typeface="Segoe UI" pitchFamily="34" charset="0"/>
                <a:cs typeface="Segoe UI" pitchFamily="34" charset="0"/>
              </a:rPr>
              <a:t>Cluster Load</a:t>
            </a:r>
          </a:p>
          <a:p>
            <a:pPr marL="349724" indent="-349724" defTabSz="951028" fontAlgn="base">
              <a:lnSpc>
                <a:spcPts val="2754"/>
              </a:lnSpc>
              <a:spcBef>
                <a:spcPct val="0"/>
              </a:spcBef>
              <a:spcAft>
                <a:spcPct val="0"/>
              </a:spcAft>
              <a:buFont typeface="Arial" panose="020B0604020202020204" pitchFamily="34" charset="0"/>
              <a:buChar char="•"/>
            </a:pPr>
            <a:r>
              <a:rPr lang="en-US" sz="2040" dirty="0">
                <a:solidFill>
                  <a:schemeClr val="bg1"/>
                </a:solidFill>
                <a:ea typeface="Segoe UI" pitchFamily="34" charset="0"/>
                <a:cs typeface="Segoe UI" pitchFamily="34" charset="0"/>
              </a:rPr>
              <a:t>Network Usage</a:t>
            </a:r>
          </a:p>
          <a:p>
            <a:pPr marL="349724" indent="-349724" defTabSz="951028" fontAlgn="base">
              <a:lnSpc>
                <a:spcPts val="2754"/>
              </a:lnSpc>
              <a:spcBef>
                <a:spcPct val="0"/>
              </a:spcBef>
              <a:spcAft>
                <a:spcPct val="0"/>
              </a:spcAft>
              <a:buFont typeface="Arial" panose="020B0604020202020204" pitchFamily="34" charset="0"/>
              <a:buChar char="•"/>
            </a:pPr>
            <a:r>
              <a:rPr lang="en-US" sz="2040" dirty="0">
                <a:solidFill>
                  <a:schemeClr val="bg1"/>
                </a:solidFill>
                <a:ea typeface="Segoe UI" pitchFamily="34" charset="0"/>
                <a:cs typeface="Segoe UI" pitchFamily="34" charset="0"/>
              </a:rPr>
              <a:t>Memory Usage</a:t>
            </a:r>
          </a:p>
          <a:p>
            <a:pPr defTabSz="951028" fontAlgn="base">
              <a:lnSpc>
                <a:spcPts val="2754"/>
              </a:lnSpc>
              <a:spcBef>
                <a:spcPts val="612"/>
              </a:spcBef>
              <a:spcAft>
                <a:spcPts val="612"/>
              </a:spcAft>
            </a:pPr>
            <a:r>
              <a:rPr lang="en-US" sz="2040" dirty="0">
                <a:solidFill>
                  <a:schemeClr val="bg1"/>
                </a:solidFill>
                <a:ea typeface="Segoe UI" pitchFamily="34" charset="0"/>
                <a:cs typeface="Segoe UI" pitchFamily="34" charset="0"/>
              </a:rPr>
              <a:t>The usage stats can be viewed over any custom period.</a:t>
            </a:r>
          </a:p>
          <a:p>
            <a:pPr defTabSz="951028" fontAlgn="base">
              <a:lnSpc>
                <a:spcPts val="2754"/>
              </a:lnSpc>
              <a:spcBef>
                <a:spcPct val="0"/>
              </a:spcBef>
              <a:spcAft>
                <a:spcPct val="0"/>
              </a:spcAft>
            </a:pPr>
            <a:r>
              <a:rPr lang="en-US" sz="2040" dirty="0">
                <a:solidFill>
                  <a:schemeClr val="bg1"/>
                </a:solidFill>
                <a:ea typeface="Segoe UI" pitchFamily="34" charset="0"/>
                <a:cs typeface="Segoe UI" pitchFamily="34" charset="0"/>
              </a:rPr>
              <a:t>For other metrics you see additional info by hovering over the Widget.</a:t>
            </a:r>
          </a:p>
          <a:p>
            <a:pPr defTabSz="951028" fontAlgn="base">
              <a:lnSpc>
                <a:spcPts val="2754"/>
              </a:lnSpc>
              <a:spcBef>
                <a:spcPct val="0"/>
              </a:spcBef>
              <a:spcAft>
                <a:spcPct val="0"/>
              </a:spcAft>
            </a:pPr>
            <a:endParaRPr lang="en-US" sz="2040" dirty="0">
              <a:solidFill>
                <a:schemeClr val="bg1"/>
              </a:solidFill>
              <a:ea typeface="Segoe UI" pitchFamily="34" charset="0"/>
              <a:cs typeface="Segoe UI" pitchFamily="34" charset="0"/>
            </a:endParaRPr>
          </a:p>
        </p:txBody>
      </p:sp>
      <p:pic>
        <p:nvPicPr>
          <p:cNvPr id="7" name="Picture 6"/>
          <p:cNvPicPr>
            <a:picLocks noChangeAspect="1"/>
          </p:cNvPicPr>
          <p:nvPr/>
        </p:nvPicPr>
        <p:blipFill>
          <a:blip r:embed="rId2"/>
          <a:stretch>
            <a:fillRect/>
          </a:stretch>
        </p:blipFill>
        <p:spPr>
          <a:xfrm>
            <a:off x="3817865" y="1238494"/>
            <a:ext cx="8059801" cy="5327406"/>
          </a:xfrm>
          <a:prstGeom prst="rect">
            <a:avLst/>
          </a:prstGeom>
        </p:spPr>
      </p:pic>
      <p:pic>
        <p:nvPicPr>
          <p:cNvPr id="8" name="Picture 7"/>
          <p:cNvPicPr>
            <a:picLocks noChangeAspect="1"/>
          </p:cNvPicPr>
          <p:nvPr/>
        </p:nvPicPr>
        <p:blipFill>
          <a:blip r:embed="rId3"/>
          <a:stretch>
            <a:fillRect/>
          </a:stretch>
        </p:blipFill>
        <p:spPr>
          <a:xfrm>
            <a:off x="3947115" y="1311927"/>
            <a:ext cx="7801298" cy="5322236"/>
          </a:xfrm>
          <a:prstGeom prst="rect">
            <a:avLst/>
          </a:prstGeom>
        </p:spPr>
      </p:pic>
      <p:pic>
        <p:nvPicPr>
          <p:cNvPr id="9" name="Picture 8"/>
          <p:cNvPicPr>
            <a:picLocks noChangeAspect="1"/>
          </p:cNvPicPr>
          <p:nvPr/>
        </p:nvPicPr>
        <p:blipFill>
          <a:blip r:embed="rId4"/>
          <a:stretch>
            <a:fillRect/>
          </a:stretch>
        </p:blipFill>
        <p:spPr>
          <a:xfrm>
            <a:off x="4088622" y="1361598"/>
            <a:ext cx="7801298" cy="5351691"/>
          </a:xfrm>
          <a:prstGeom prst="rect">
            <a:avLst/>
          </a:prstGeom>
        </p:spPr>
      </p:pic>
      <p:pic>
        <p:nvPicPr>
          <p:cNvPr id="10" name="Picture 9"/>
          <p:cNvPicPr>
            <a:picLocks noChangeAspect="1"/>
          </p:cNvPicPr>
          <p:nvPr/>
        </p:nvPicPr>
        <p:blipFill>
          <a:blip r:embed="rId5"/>
          <a:stretch>
            <a:fillRect/>
          </a:stretch>
        </p:blipFill>
        <p:spPr>
          <a:xfrm>
            <a:off x="4088622" y="1361599"/>
            <a:ext cx="7886221" cy="5474797"/>
          </a:xfrm>
          <a:prstGeom prst="rect">
            <a:avLst/>
          </a:prstGeom>
        </p:spPr>
      </p:pic>
    </p:spTree>
    <p:extLst>
      <p:ext uri="{BB962C8B-B14F-4D97-AF65-F5344CB8AC3E}">
        <p14:creationId xmlns:p14="http://schemas.microsoft.com/office/powerpoint/2010/main" val="428755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Ambari</a:t>
            </a:r>
            <a:r>
              <a:rPr lang="en-US" dirty="0"/>
              <a:t>: Dashboard Widget Customization</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11</a:t>
            </a:fld>
            <a:endParaRPr lang="en-US" dirty="0"/>
          </a:p>
        </p:txBody>
      </p:sp>
      <p:sp>
        <p:nvSpPr>
          <p:cNvPr id="5" name="Rectangle 4"/>
          <p:cNvSpPr/>
          <p:nvPr/>
        </p:nvSpPr>
        <p:spPr bwMode="auto">
          <a:xfrm>
            <a:off x="453515" y="1716789"/>
            <a:ext cx="2941274" cy="472600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ts val="2754"/>
              </a:lnSpc>
              <a:spcBef>
                <a:spcPct val="0"/>
              </a:spcBef>
              <a:spcAft>
                <a:spcPct val="0"/>
              </a:spcAft>
            </a:pPr>
            <a:r>
              <a:rPr lang="en-US" sz="2040" dirty="0">
                <a:solidFill>
                  <a:schemeClr val="bg1"/>
                </a:solidFill>
                <a:ea typeface="Segoe UI" pitchFamily="34" charset="0"/>
                <a:cs typeface="Segoe UI" pitchFamily="34" charset="0"/>
              </a:rPr>
              <a:t>For these Widgets:</a:t>
            </a:r>
          </a:p>
          <a:p>
            <a:pPr marL="349724" indent="-349724" defTabSz="951028" fontAlgn="base">
              <a:lnSpc>
                <a:spcPts val="2754"/>
              </a:lnSpc>
              <a:spcBef>
                <a:spcPct val="0"/>
              </a:spcBef>
              <a:spcAft>
                <a:spcPct val="0"/>
              </a:spcAft>
              <a:buFont typeface="Arial" panose="020B0604020202020204" pitchFamily="34" charset="0"/>
              <a:buChar char="•"/>
            </a:pPr>
            <a:r>
              <a:rPr lang="en-US" sz="2040" dirty="0">
                <a:solidFill>
                  <a:schemeClr val="bg1"/>
                </a:solidFill>
                <a:ea typeface="Segoe UI" pitchFamily="34" charset="0"/>
                <a:cs typeface="Segoe UI" pitchFamily="34" charset="0"/>
              </a:rPr>
              <a:t>YARN Memory</a:t>
            </a:r>
          </a:p>
          <a:p>
            <a:pPr marL="349724" indent="-349724" defTabSz="951028" fontAlgn="base">
              <a:lnSpc>
                <a:spcPts val="2754"/>
              </a:lnSpc>
              <a:spcBef>
                <a:spcPct val="0"/>
              </a:spcBef>
              <a:spcAft>
                <a:spcPct val="0"/>
              </a:spcAft>
              <a:buFont typeface="Arial" panose="020B0604020202020204" pitchFamily="34" charset="0"/>
              <a:buChar char="•"/>
            </a:pPr>
            <a:r>
              <a:rPr lang="en-US" sz="2040" dirty="0">
                <a:solidFill>
                  <a:schemeClr val="bg1"/>
                </a:solidFill>
                <a:ea typeface="Segoe UI" pitchFamily="34" charset="0"/>
                <a:cs typeface="Segoe UI" pitchFamily="34" charset="0"/>
              </a:rPr>
              <a:t>Node Managers</a:t>
            </a:r>
          </a:p>
          <a:p>
            <a:pPr marL="349724" indent="-349724" defTabSz="951028" fontAlgn="base">
              <a:lnSpc>
                <a:spcPts val="2754"/>
              </a:lnSpc>
              <a:spcBef>
                <a:spcPct val="0"/>
              </a:spcBef>
              <a:spcAft>
                <a:spcPct val="0"/>
              </a:spcAft>
              <a:buFont typeface="Arial" panose="020B0604020202020204" pitchFamily="34" charset="0"/>
              <a:buChar char="•"/>
            </a:pPr>
            <a:r>
              <a:rPr lang="en-US" sz="2040" dirty="0">
                <a:solidFill>
                  <a:schemeClr val="bg1"/>
                </a:solidFill>
                <a:ea typeface="Segoe UI" pitchFamily="34" charset="0"/>
                <a:cs typeface="Segoe UI" pitchFamily="34" charset="0"/>
              </a:rPr>
              <a:t>Resource Managers</a:t>
            </a:r>
          </a:p>
          <a:p>
            <a:pPr marL="349724" indent="-349724" defTabSz="951028" fontAlgn="base">
              <a:lnSpc>
                <a:spcPts val="2754"/>
              </a:lnSpc>
              <a:spcBef>
                <a:spcPct val="0"/>
              </a:spcBef>
              <a:spcAft>
                <a:spcPct val="0"/>
              </a:spcAft>
              <a:buFont typeface="Arial" panose="020B0604020202020204" pitchFamily="34" charset="0"/>
              <a:buChar char="•"/>
            </a:pPr>
            <a:r>
              <a:rPr lang="en-US" sz="2040" dirty="0" err="1">
                <a:solidFill>
                  <a:schemeClr val="bg1"/>
                </a:solidFill>
                <a:ea typeface="Segoe UI" pitchFamily="34" charset="0"/>
                <a:cs typeface="Segoe UI" pitchFamily="34" charset="0"/>
              </a:rPr>
              <a:t>NameNode</a:t>
            </a:r>
            <a:r>
              <a:rPr lang="en-US" sz="2040" dirty="0">
                <a:solidFill>
                  <a:schemeClr val="bg1"/>
                </a:solidFill>
                <a:ea typeface="Segoe UI" pitchFamily="34" charset="0"/>
                <a:cs typeface="Segoe UI" pitchFamily="34" charset="0"/>
              </a:rPr>
              <a:t> CPU</a:t>
            </a:r>
          </a:p>
          <a:p>
            <a:pPr marL="349724" indent="-349724" defTabSz="951028" fontAlgn="base">
              <a:lnSpc>
                <a:spcPts val="2754"/>
              </a:lnSpc>
              <a:spcBef>
                <a:spcPct val="0"/>
              </a:spcBef>
              <a:spcAft>
                <a:spcPct val="0"/>
              </a:spcAft>
              <a:buFont typeface="Arial" panose="020B0604020202020204" pitchFamily="34" charset="0"/>
              <a:buChar char="•"/>
            </a:pPr>
            <a:r>
              <a:rPr lang="en-US" sz="2040" dirty="0" err="1">
                <a:solidFill>
                  <a:schemeClr val="bg1"/>
                </a:solidFill>
                <a:ea typeface="Segoe UI" pitchFamily="34" charset="0"/>
                <a:cs typeface="Segoe UI" pitchFamily="34" charset="0"/>
              </a:rPr>
              <a:t>NameNode</a:t>
            </a:r>
            <a:r>
              <a:rPr lang="en-US" sz="2040" dirty="0">
                <a:solidFill>
                  <a:schemeClr val="bg1"/>
                </a:solidFill>
                <a:ea typeface="Segoe UI" pitchFamily="34" charset="0"/>
                <a:cs typeface="Segoe UI" pitchFamily="34" charset="0"/>
              </a:rPr>
              <a:t> RPC</a:t>
            </a:r>
          </a:p>
          <a:p>
            <a:pPr marL="349724" indent="-349724" defTabSz="951028" fontAlgn="base">
              <a:lnSpc>
                <a:spcPts val="2754"/>
              </a:lnSpc>
              <a:spcBef>
                <a:spcPct val="0"/>
              </a:spcBef>
              <a:spcAft>
                <a:spcPct val="0"/>
              </a:spcAft>
              <a:buFont typeface="Arial" panose="020B0604020202020204" pitchFamily="34" charset="0"/>
              <a:buChar char="•"/>
            </a:pPr>
            <a:r>
              <a:rPr lang="en-US" sz="2040" dirty="0" err="1">
                <a:solidFill>
                  <a:schemeClr val="bg1"/>
                </a:solidFill>
                <a:ea typeface="Segoe UI" pitchFamily="34" charset="0"/>
                <a:cs typeface="Segoe UI" pitchFamily="34" charset="0"/>
              </a:rPr>
              <a:t>NameNode</a:t>
            </a:r>
            <a:r>
              <a:rPr lang="en-US" sz="2040" dirty="0">
                <a:solidFill>
                  <a:schemeClr val="bg1"/>
                </a:solidFill>
                <a:ea typeface="Segoe UI" pitchFamily="34" charset="0"/>
                <a:cs typeface="Segoe UI" pitchFamily="34" charset="0"/>
              </a:rPr>
              <a:t> Heap</a:t>
            </a:r>
          </a:p>
          <a:p>
            <a:pPr defTabSz="951028" fontAlgn="base">
              <a:lnSpc>
                <a:spcPts val="2754"/>
              </a:lnSpc>
              <a:spcBef>
                <a:spcPct val="0"/>
              </a:spcBef>
              <a:spcAft>
                <a:spcPct val="0"/>
              </a:spcAft>
            </a:pPr>
            <a:r>
              <a:rPr lang="en-US" sz="2040" dirty="0">
                <a:solidFill>
                  <a:schemeClr val="bg1"/>
                </a:solidFill>
                <a:ea typeface="Segoe UI" pitchFamily="34" charset="0"/>
                <a:cs typeface="Segoe UI" pitchFamily="34" charset="0"/>
              </a:rPr>
              <a:t>The color can be customized by configuring the % thresholds</a:t>
            </a:r>
          </a:p>
        </p:txBody>
      </p:sp>
      <p:pic>
        <p:nvPicPr>
          <p:cNvPr id="4" name="Picture 3"/>
          <p:cNvPicPr>
            <a:picLocks noChangeAspect="1"/>
          </p:cNvPicPr>
          <p:nvPr/>
        </p:nvPicPr>
        <p:blipFill>
          <a:blip r:embed="rId2"/>
          <a:stretch>
            <a:fillRect/>
          </a:stretch>
        </p:blipFill>
        <p:spPr>
          <a:xfrm>
            <a:off x="3567848" y="1716789"/>
            <a:ext cx="8704890" cy="4726008"/>
          </a:xfrm>
          <a:prstGeom prst="rect">
            <a:avLst/>
          </a:prstGeom>
        </p:spPr>
      </p:pic>
    </p:spTree>
    <p:extLst>
      <p:ext uri="{BB962C8B-B14F-4D97-AF65-F5344CB8AC3E}">
        <p14:creationId xmlns:p14="http://schemas.microsoft.com/office/powerpoint/2010/main" val="2341563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Ambari</a:t>
            </a:r>
            <a:r>
              <a:rPr lang="en-US" dirty="0"/>
              <a:t> Dashboard: </a:t>
            </a:r>
            <a:r>
              <a:rPr lang="en-US" dirty="0" err="1"/>
              <a:t>HeatMap</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12</a:t>
            </a:fld>
            <a:endParaRPr lang="en-US" dirty="0"/>
          </a:p>
        </p:txBody>
      </p:sp>
      <p:pic>
        <p:nvPicPr>
          <p:cNvPr id="4" name="Picture 3"/>
          <p:cNvPicPr>
            <a:picLocks noChangeAspect="1"/>
          </p:cNvPicPr>
          <p:nvPr/>
        </p:nvPicPr>
        <p:blipFill>
          <a:blip r:embed="rId2"/>
          <a:stretch>
            <a:fillRect/>
          </a:stretch>
        </p:blipFill>
        <p:spPr>
          <a:xfrm>
            <a:off x="3679282" y="1633909"/>
            <a:ext cx="8606384" cy="3894410"/>
          </a:xfrm>
          <a:prstGeom prst="rect">
            <a:avLst/>
          </a:prstGeom>
          <a:ln>
            <a:solidFill>
              <a:schemeClr val="tx2">
                <a:lumMod val="50000"/>
              </a:schemeClr>
            </a:solidFill>
          </a:ln>
        </p:spPr>
      </p:pic>
      <p:sp>
        <p:nvSpPr>
          <p:cNvPr id="5" name="Rectangle 4"/>
          <p:cNvSpPr/>
          <p:nvPr/>
        </p:nvSpPr>
        <p:spPr bwMode="auto">
          <a:xfrm>
            <a:off x="275162" y="1633908"/>
            <a:ext cx="3273458" cy="3894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ts val="2754"/>
              </a:lnSpc>
              <a:spcBef>
                <a:spcPct val="0"/>
              </a:spcBef>
              <a:spcAft>
                <a:spcPct val="0"/>
              </a:spcAft>
            </a:pPr>
            <a:r>
              <a:rPr lang="en-US" sz="2040" dirty="0">
                <a:solidFill>
                  <a:schemeClr val="bg1"/>
                </a:solidFill>
                <a:ea typeface="Segoe UI" pitchFamily="34" charset="0"/>
                <a:cs typeface="Segoe UI" pitchFamily="34" charset="0"/>
              </a:rPr>
              <a:t>The Dashboard </a:t>
            </a:r>
            <a:r>
              <a:rPr lang="en-US" sz="2040" dirty="0" err="1">
                <a:solidFill>
                  <a:schemeClr val="bg1"/>
                </a:solidFill>
                <a:ea typeface="Segoe UI" pitchFamily="34" charset="0"/>
                <a:cs typeface="Segoe UI" pitchFamily="34" charset="0"/>
              </a:rPr>
              <a:t>Heatmap</a:t>
            </a:r>
            <a:r>
              <a:rPr lang="en-US" sz="2040" dirty="0">
                <a:solidFill>
                  <a:schemeClr val="bg1"/>
                </a:solidFill>
                <a:ea typeface="Segoe UI" pitchFamily="34" charset="0"/>
                <a:cs typeface="Segoe UI" pitchFamily="34" charset="0"/>
              </a:rPr>
              <a:t> view provides a color-coded view of each of the nodes in the cluster for selected metrics.</a:t>
            </a:r>
          </a:p>
          <a:p>
            <a:pPr defTabSz="951028" fontAlgn="base">
              <a:lnSpc>
                <a:spcPts val="2754"/>
              </a:lnSpc>
              <a:spcBef>
                <a:spcPct val="0"/>
              </a:spcBef>
              <a:spcAft>
                <a:spcPct val="0"/>
              </a:spcAft>
            </a:pPr>
            <a:endParaRPr lang="en-US" sz="2040" dirty="0">
              <a:solidFill>
                <a:schemeClr val="bg1"/>
              </a:solidFill>
              <a:ea typeface="Segoe UI" pitchFamily="34" charset="0"/>
              <a:cs typeface="Segoe UI" pitchFamily="34" charset="0"/>
            </a:endParaRPr>
          </a:p>
          <a:p>
            <a:pPr defTabSz="951028" fontAlgn="base">
              <a:lnSpc>
                <a:spcPts val="2754"/>
              </a:lnSpc>
              <a:spcBef>
                <a:spcPct val="0"/>
              </a:spcBef>
              <a:spcAft>
                <a:spcPct val="0"/>
              </a:spcAft>
            </a:pPr>
            <a:r>
              <a:rPr lang="en-US" sz="2040" dirty="0">
                <a:solidFill>
                  <a:schemeClr val="bg1"/>
                </a:solidFill>
                <a:ea typeface="Segoe UI" pitchFamily="34" charset="0"/>
                <a:cs typeface="Segoe UI" pitchFamily="34" charset="0"/>
              </a:rPr>
              <a:t>Hovering over each of the nodes pops ups additional information</a:t>
            </a:r>
          </a:p>
        </p:txBody>
      </p:sp>
      <p:pic>
        <p:nvPicPr>
          <p:cNvPr id="7" name="Picture 6"/>
          <p:cNvPicPr>
            <a:picLocks noChangeAspect="1"/>
          </p:cNvPicPr>
          <p:nvPr/>
        </p:nvPicPr>
        <p:blipFill>
          <a:blip r:embed="rId3"/>
          <a:stretch>
            <a:fillRect/>
          </a:stretch>
        </p:blipFill>
        <p:spPr>
          <a:xfrm>
            <a:off x="6924300" y="3897564"/>
            <a:ext cx="2914385" cy="2545230"/>
          </a:xfrm>
          <a:prstGeom prst="rect">
            <a:avLst/>
          </a:prstGeom>
        </p:spPr>
      </p:pic>
    </p:spTree>
    <p:extLst>
      <p:ext uri="{BB962C8B-B14F-4D97-AF65-F5344CB8AC3E}">
        <p14:creationId xmlns:p14="http://schemas.microsoft.com/office/powerpoint/2010/main" val="178012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Ambari</a:t>
            </a:r>
            <a:r>
              <a:rPr lang="en-US" dirty="0"/>
              <a:t> Dashboard: </a:t>
            </a:r>
            <a:r>
              <a:rPr lang="en-US" dirty="0" err="1"/>
              <a:t>HeatMap</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13</a:t>
            </a:fld>
            <a:endParaRPr lang="en-US" dirty="0"/>
          </a:p>
        </p:txBody>
      </p:sp>
      <p:sp>
        <p:nvSpPr>
          <p:cNvPr id="5" name="Rectangle 4"/>
          <p:cNvSpPr/>
          <p:nvPr/>
        </p:nvSpPr>
        <p:spPr bwMode="auto">
          <a:xfrm>
            <a:off x="275162" y="1633908"/>
            <a:ext cx="3158084" cy="41019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ts val="2754"/>
              </a:lnSpc>
              <a:spcBef>
                <a:spcPct val="0"/>
              </a:spcBef>
              <a:spcAft>
                <a:spcPct val="0"/>
              </a:spcAft>
            </a:pPr>
            <a:r>
              <a:rPr lang="en-US" sz="2040" dirty="0">
                <a:solidFill>
                  <a:schemeClr val="bg1"/>
                </a:solidFill>
                <a:ea typeface="Segoe UI" pitchFamily="34" charset="0"/>
                <a:cs typeface="Segoe UI" pitchFamily="34" charset="0"/>
              </a:rPr>
              <a:t>You can choose to show the </a:t>
            </a:r>
            <a:r>
              <a:rPr lang="en-US" sz="2040" dirty="0" err="1">
                <a:solidFill>
                  <a:schemeClr val="bg1"/>
                </a:solidFill>
                <a:ea typeface="Segoe UI" pitchFamily="34" charset="0"/>
                <a:cs typeface="Segoe UI" pitchFamily="34" charset="0"/>
              </a:rPr>
              <a:t>Heatmap</a:t>
            </a:r>
            <a:r>
              <a:rPr lang="en-US" sz="2040" dirty="0">
                <a:solidFill>
                  <a:schemeClr val="bg1"/>
                </a:solidFill>
                <a:ea typeface="Segoe UI" pitchFamily="34" charset="0"/>
                <a:cs typeface="Segoe UI" pitchFamily="34" charset="0"/>
              </a:rPr>
              <a:t> for ‘Host’, ‘Yarn’ and ‘HDFS’.</a:t>
            </a:r>
          </a:p>
          <a:p>
            <a:pPr defTabSz="951028" fontAlgn="base">
              <a:lnSpc>
                <a:spcPts val="2754"/>
              </a:lnSpc>
              <a:spcBef>
                <a:spcPct val="0"/>
              </a:spcBef>
              <a:spcAft>
                <a:spcPct val="0"/>
              </a:spcAft>
            </a:pPr>
            <a:r>
              <a:rPr lang="en-US" sz="2040" dirty="0">
                <a:solidFill>
                  <a:schemeClr val="bg1"/>
                </a:solidFill>
                <a:ea typeface="Segoe UI" pitchFamily="34" charset="0"/>
                <a:cs typeface="Segoe UI" pitchFamily="34" charset="0"/>
              </a:rPr>
              <a:t>Each  has an number of associated metrics for which the </a:t>
            </a:r>
            <a:r>
              <a:rPr lang="en-US" sz="2040" dirty="0" err="1">
                <a:solidFill>
                  <a:schemeClr val="bg1"/>
                </a:solidFill>
                <a:ea typeface="Segoe UI" pitchFamily="34" charset="0"/>
                <a:cs typeface="Segoe UI" pitchFamily="34" charset="0"/>
              </a:rPr>
              <a:t>heatmap</a:t>
            </a:r>
            <a:r>
              <a:rPr lang="en-US" sz="2040" dirty="0">
                <a:solidFill>
                  <a:schemeClr val="bg1"/>
                </a:solidFill>
                <a:ea typeface="Segoe UI" pitchFamily="34" charset="0"/>
                <a:cs typeface="Segoe UI" pitchFamily="34" charset="0"/>
              </a:rPr>
              <a:t> can be displayed.</a:t>
            </a:r>
          </a:p>
        </p:txBody>
      </p:sp>
      <p:pic>
        <p:nvPicPr>
          <p:cNvPr id="8" name="Picture 7"/>
          <p:cNvPicPr>
            <a:picLocks noChangeAspect="1"/>
          </p:cNvPicPr>
          <p:nvPr/>
        </p:nvPicPr>
        <p:blipFill>
          <a:blip r:embed="rId2"/>
          <a:stretch>
            <a:fillRect/>
          </a:stretch>
        </p:blipFill>
        <p:spPr>
          <a:xfrm>
            <a:off x="3644765" y="1633908"/>
            <a:ext cx="8625829" cy="4101981"/>
          </a:xfrm>
          <a:prstGeom prst="rect">
            <a:avLst/>
          </a:prstGeom>
          <a:ln>
            <a:solidFill>
              <a:schemeClr val="tx2">
                <a:lumMod val="50000"/>
              </a:schemeClr>
            </a:solidFill>
          </a:ln>
        </p:spPr>
      </p:pic>
      <p:pic>
        <p:nvPicPr>
          <p:cNvPr id="10" name="Picture 9"/>
          <p:cNvPicPr>
            <a:picLocks noChangeAspect="1"/>
          </p:cNvPicPr>
          <p:nvPr/>
        </p:nvPicPr>
        <p:blipFill>
          <a:blip r:embed="rId3"/>
          <a:stretch>
            <a:fillRect/>
          </a:stretch>
        </p:blipFill>
        <p:spPr>
          <a:xfrm>
            <a:off x="3644765" y="1633908"/>
            <a:ext cx="8625829" cy="4050312"/>
          </a:xfrm>
          <a:prstGeom prst="rect">
            <a:avLst/>
          </a:prstGeom>
        </p:spPr>
      </p:pic>
    </p:spTree>
    <p:extLst>
      <p:ext uri="{BB962C8B-B14F-4D97-AF65-F5344CB8AC3E}">
        <p14:creationId xmlns:p14="http://schemas.microsoft.com/office/powerpoint/2010/main" val="1264206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Ambari</a:t>
            </a:r>
            <a:r>
              <a:rPr lang="en-US" dirty="0"/>
              <a:t> Dashboard: ‘</a:t>
            </a:r>
            <a:r>
              <a:rPr lang="en-US" dirty="0" err="1"/>
              <a:t>Config</a:t>
            </a:r>
            <a:r>
              <a:rPr lang="en-US" dirty="0"/>
              <a:t> History’</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14</a:t>
            </a:fld>
            <a:endParaRPr lang="en-US" dirty="0"/>
          </a:p>
        </p:txBody>
      </p:sp>
      <p:pic>
        <p:nvPicPr>
          <p:cNvPr id="4" name="Picture 3"/>
          <p:cNvPicPr>
            <a:picLocks noChangeAspect="1"/>
          </p:cNvPicPr>
          <p:nvPr/>
        </p:nvPicPr>
        <p:blipFill>
          <a:blip r:embed="rId2"/>
          <a:stretch>
            <a:fillRect/>
          </a:stretch>
        </p:blipFill>
        <p:spPr>
          <a:xfrm>
            <a:off x="4554346" y="1238495"/>
            <a:ext cx="7323320" cy="5079321"/>
          </a:xfrm>
          <a:prstGeom prst="rect">
            <a:avLst/>
          </a:prstGeom>
          <a:ln>
            <a:solidFill>
              <a:schemeClr val="tx2">
                <a:lumMod val="50000"/>
              </a:schemeClr>
            </a:solidFill>
          </a:ln>
        </p:spPr>
      </p:pic>
      <p:sp>
        <p:nvSpPr>
          <p:cNvPr id="5" name="Rectangle 4"/>
          <p:cNvSpPr/>
          <p:nvPr/>
        </p:nvSpPr>
        <p:spPr bwMode="auto">
          <a:xfrm>
            <a:off x="578504" y="1238495"/>
            <a:ext cx="3825803" cy="507932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ts val="2754"/>
              </a:lnSpc>
              <a:spcBef>
                <a:spcPct val="0"/>
              </a:spcBef>
              <a:spcAft>
                <a:spcPct val="0"/>
              </a:spcAft>
            </a:pPr>
            <a:r>
              <a:rPr lang="en-US" sz="2040" dirty="0">
                <a:solidFill>
                  <a:schemeClr val="bg1"/>
                </a:solidFill>
                <a:ea typeface="Segoe UI" pitchFamily="34" charset="0"/>
                <a:cs typeface="Segoe UI" pitchFamily="34" charset="0"/>
              </a:rPr>
              <a:t>The Dashboard ‘</a:t>
            </a:r>
            <a:r>
              <a:rPr lang="en-US" sz="2040" dirty="0" err="1">
                <a:solidFill>
                  <a:schemeClr val="bg1"/>
                </a:solidFill>
                <a:ea typeface="Segoe UI" pitchFamily="34" charset="0"/>
                <a:cs typeface="Segoe UI" pitchFamily="34" charset="0"/>
              </a:rPr>
              <a:t>Config</a:t>
            </a:r>
            <a:r>
              <a:rPr lang="en-US" sz="2040" dirty="0">
                <a:solidFill>
                  <a:schemeClr val="bg1"/>
                </a:solidFill>
                <a:ea typeface="Segoe UI" pitchFamily="34" charset="0"/>
                <a:cs typeface="Segoe UI" pitchFamily="34" charset="0"/>
              </a:rPr>
              <a:t> History’ view displays the list of the configuration changes made, along with ‘when’ and ‘who’ details.</a:t>
            </a:r>
          </a:p>
          <a:p>
            <a:pPr defTabSz="951028" fontAlgn="base">
              <a:lnSpc>
                <a:spcPts val="2754"/>
              </a:lnSpc>
              <a:spcBef>
                <a:spcPct val="0"/>
              </a:spcBef>
              <a:spcAft>
                <a:spcPct val="0"/>
              </a:spcAft>
            </a:pPr>
            <a:endParaRPr lang="en-US" sz="2040" dirty="0">
              <a:solidFill>
                <a:schemeClr val="bg1"/>
              </a:solidFill>
              <a:ea typeface="Segoe UI" pitchFamily="34" charset="0"/>
              <a:cs typeface="Segoe UI" pitchFamily="34" charset="0"/>
            </a:endParaRPr>
          </a:p>
          <a:p>
            <a:pPr defTabSz="951028" fontAlgn="base">
              <a:lnSpc>
                <a:spcPts val="2754"/>
              </a:lnSpc>
              <a:spcBef>
                <a:spcPct val="0"/>
              </a:spcBef>
              <a:spcAft>
                <a:spcPct val="0"/>
              </a:spcAft>
            </a:pPr>
            <a:r>
              <a:rPr lang="en-US" sz="2040" dirty="0">
                <a:solidFill>
                  <a:schemeClr val="bg1"/>
                </a:solidFill>
                <a:ea typeface="Segoe UI" pitchFamily="34" charset="0"/>
                <a:cs typeface="Segoe UI" pitchFamily="34" charset="0"/>
              </a:rPr>
              <a:t>Additional </a:t>
            </a:r>
            <a:r>
              <a:rPr lang="en-US" sz="2040" dirty="0" err="1">
                <a:solidFill>
                  <a:schemeClr val="bg1"/>
                </a:solidFill>
                <a:ea typeface="Segoe UI" pitchFamily="34" charset="0"/>
                <a:cs typeface="Segoe UI" pitchFamily="34" charset="0"/>
              </a:rPr>
              <a:t>config</a:t>
            </a:r>
            <a:r>
              <a:rPr lang="en-US" sz="2040" dirty="0">
                <a:solidFill>
                  <a:schemeClr val="bg1"/>
                </a:solidFill>
                <a:ea typeface="Segoe UI" pitchFamily="34" charset="0"/>
                <a:cs typeface="Segoe UI" pitchFamily="34" charset="0"/>
              </a:rPr>
              <a:t> history details can be seen by drilling down into the specific services—this can also be seen from the ‘Services’ view or by clicking on the Services links on the left of the page</a:t>
            </a:r>
          </a:p>
          <a:p>
            <a:pPr defTabSz="951028" fontAlgn="base">
              <a:lnSpc>
                <a:spcPts val="2754"/>
              </a:lnSpc>
              <a:spcBef>
                <a:spcPct val="0"/>
              </a:spcBef>
              <a:spcAft>
                <a:spcPct val="0"/>
              </a:spcAft>
            </a:pPr>
            <a:endParaRPr lang="en-US" sz="204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89896195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 y="2949589"/>
            <a:ext cx="12434711" cy="946413"/>
          </a:xfrm>
          <a:solidFill>
            <a:schemeClr val="accent3"/>
          </a:solidFill>
        </p:spPr>
        <p:txBody>
          <a:bodyPr/>
          <a:lstStyle/>
          <a:p>
            <a:pPr algn="ctr"/>
            <a:r>
              <a:rPr lang="en-US" dirty="0" err="1">
                <a:solidFill>
                  <a:schemeClr val="bg1"/>
                </a:solidFill>
              </a:rPr>
              <a:t>Ambari</a:t>
            </a:r>
            <a:r>
              <a:rPr lang="en-US" dirty="0">
                <a:solidFill>
                  <a:schemeClr val="bg1"/>
                </a:solidFill>
              </a:rPr>
              <a:t> UI: Alerts</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15</a:t>
            </a:fld>
            <a:endParaRPr lang="en-US" dirty="0"/>
          </a:p>
        </p:txBody>
      </p:sp>
    </p:spTree>
    <p:extLst>
      <p:ext uri="{BB962C8B-B14F-4D97-AF65-F5344CB8AC3E}">
        <p14:creationId xmlns:p14="http://schemas.microsoft.com/office/powerpoint/2010/main" val="19779223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Ambari</a:t>
            </a:r>
            <a:r>
              <a:rPr lang="en-US" dirty="0"/>
              <a:t> UI: Alerts</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16</a:t>
            </a:fld>
            <a:endParaRPr lang="en-US" dirty="0"/>
          </a:p>
        </p:txBody>
      </p:sp>
      <p:pic>
        <p:nvPicPr>
          <p:cNvPr id="5" name="Picture 4"/>
          <p:cNvPicPr>
            <a:picLocks noChangeAspect="1"/>
          </p:cNvPicPr>
          <p:nvPr/>
        </p:nvPicPr>
        <p:blipFill>
          <a:blip r:embed="rId2"/>
          <a:stretch>
            <a:fillRect/>
          </a:stretch>
        </p:blipFill>
        <p:spPr>
          <a:xfrm>
            <a:off x="4048573" y="1382712"/>
            <a:ext cx="7594706" cy="5142003"/>
          </a:xfrm>
          <a:prstGeom prst="rect">
            <a:avLst/>
          </a:prstGeom>
          <a:ln>
            <a:solidFill>
              <a:schemeClr val="tx2">
                <a:lumMod val="75000"/>
              </a:schemeClr>
            </a:solidFill>
          </a:ln>
        </p:spPr>
      </p:pic>
      <p:sp>
        <p:nvSpPr>
          <p:cNvPr id="6" name="Rectangle 5"/>
          <p:cNvSpPr/>
          <p:nvPr/>
        </p:nvSpPr>
        <p:spPr bwMode="auto">
          <a:xfrm>
            <a:off x="6179462" y="1394595"/>
            <a:ext cx="445788" cy="316779"/>
          </a:xfrm>
          <a:prstGeom prst="rect">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7" name="Rectangle 6"/>
          <p:cNvSpPr/>
          <p:nvPr/>
        </p:nvSpPr>
        <p:spPr bwMode="auto">
          <a:xfrm>
            <a:off x="469074" y="1382712"/>
            <a:ext cx="3075876" cy="507932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ts val="2754"/>
              </a:lnSpc>
              <a:spcBef>
                <a:spcPct val="0"/>
              </a:spcBef>
              <a:spcAft>
                <a:spcPct val="0"/>
              </a:spcAft>
            </a:pPr>
            <a:r>
              <a:rPr lang="en-US" sz="2040" dirty="0" err="1">
                <a:solidFill>
                  <a:schemeClr val="bg1"/>
                </a:solidFill>
                <a:ea typeface="Segoe UI" pitchFamily="34" charset="0"/>
                <a:cs typeface="Segoe UI" pitchFamily="34" charset="0"/>
              </a:rPr>
              <a:t>Ambari</a:t>
            </a:r>
            <a:r>
              <a:rPr lang="en-US" sz="2040" dirty="0">
                <a:solidFill>
                  <a:schemeClr val="bg1"/>
                </a:solidFill>
                <a:ea typeface="Segoe UI" pitchFamily="34" charset="0"/>
                <a:cs typeface="Segoe UI" pitchFamily="34" charset="0"/>
              </a:rPr>
              <a:t> Web UI display any critical or Warning alerts at the top the page.</a:t>
            </a:r>
          </a:p>
          <a:p>
            <a:pPr defTabSz="951028" fontAlgn="base">
              <a:lnSpc>
                <a:spcPts val="2754"/>
              </a:lnSpc>
              <a:spcBef>
                <a:spcPct val="0"/>
              </a:spcBef>
              <a:spcAft>
                <a:spcPct val="0"/>
              </a:spcAft>
            </a:pPr>
            <a:endParaRPr lang="en-US" sz="2040" dirty="0">
              <a:solidFill>
                <a:schemeClr val="bg1"/>
              </a:solidFill>
              <a:ea typeface="Segoe UI" pitchFamily="34" charset="0"/>
              <a:cs typeface="Segoe UI" pitchFamily="34" charset="0"/>
            </a:endParaRPr>
          </a:p>
          <a:p>
            <a:pPr defTabSz="951028" fontAlgn="base">
              <a:lnSpc>
                <a:spcPts val="2754"/>
              </a:lnSpc>
              <a:spcBef>
                <a:spcPct val="0"/>
              </a:spcBef>
              <a:spcAft>
                <a:spcPct val="0"/>
              </a:spcAft>
            </a:pPr>
            <a:r>
              <a:rPr lang="en-US" sz="2040" dirty="0">
                <a:solidFill>
                  <a:schemeClr val="bg1"/>
                </a:solidFill>
                <a:ea typeface="Segoe UI" pitchFamily="34" charset="0"/>
                <a:cs typeface="Segoe UI" pitchFamily="34" charset="0"/>
              </a:rPr>
              <a:t>Clicking on the alert, pops up the list of alerts and current status</a:t>
            </a:r>
          </a:p>
          <a:p>
            <a:pPr defTabSz="951028" fontAlgn="base">
              <a:lnSpc>
                <a:spcPts val="2754"/>
              </a:lnSpc>
              <a:spcBef>
                <a:spcPct val="0"/>
              </a:spcBef>
              <a:spcAft>
                <a:spcPct val="0"/>
              </a:spcAft>
            </a:pPr>
            <a:endParaRPr lang="en-US" sz="2040" dirty="0">
              <a:solidFill>
                <a:schemeClr val="bg1"/>
              </a:solidFill>
              <a:ea typeface="Segoe UI" pitchFamily="34" charset="0"/>
              <a:cs typeface="Segoe UI" pitchFamily="34" charset="0"/>
            </a:endParaRPr>
          </a:p>
          <a:p>
            <a:pPr defTabSz="951028" fontAlgn="base">
              <a:lnSpc>
                <a:spcPts val="2754"/>
              </a:lnSpc>
              <a:spcBef>
                <a:spcPct val="0"/>
              </a:spcBef>
              <a:spcAft>
                <a:spcPct val="0"/>
              </a:spcAft>
            </a:pPr>
            <a:r>
              <a:rPr lang="en-US" sz="2040" dirty="0">
                <a:solidFill>
                  <a:schemeClr val="bg1"/>
                </a:solidFill>
                <a:ea typeface="Segoe UI" pitchFamily="34" charset="0"/>
                <a:cs typeface="Segoe UI" pitchFamily="34" charset="0"/>
              </a:rPr>
              <a:t>Clicking on ‘Go to Alerts’ definition display the complete list of alerts</a:t>
            </a:r>
          </a:p>
        </p:txBody>
      </p:sp>
      <p:pic>
        <p:nvPicPr>
          <p:cNvPr id="4" name="Picture 3"/>
          <p:cNvPicPr>
            <a:picLocks noChangeAspect="1"/>
          </p:cNvPicPr>
          <p:nvPr/>
        </p:nvPicPr>
        <p:blipFill>
          <a:blip r:embed="rId3"/>
          <a:stretch>
            <a:fillRect/>
          </a:stretch>
        </p:blipFill>
        <p:spPr>
          <a:xfrm>
            <a:off x="4048574" y="1382712"/>
            <a:ext cx="7725074" cy="5142003"/>
          </a:xfrm>
          <a:prstGeom prst="rect">
            <a:avLst/>
          </a:prstGeom>
        </p:spPr>
      </p:pic>
      <p:sp>
        <p:nvSpPr>
          <p:cNvPr id="8" name="Rectangle 7"/>
          <p:cNvSpPr/>
          <p:nvPr/>
        </p:nvSpPr>
        <p:spPr bwMode="auto">
          <a:xfrm>
            <a:off x="8653902" y="3594534"/>
            <a:ext cx="1451785" cy="230748"/>
          </a:xfrm>
          <a:prstGeom prst="rect">
            <a:avLst/>
          </a:prstGeom>
          <a:no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746942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Ambari</a:t>
            </a:r>
            <a:r>
              <a:rPr lang="en-US" dirty="0"/>
              <a:t>: List of Alerts</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17</a:t>
            </a:fld>
            <a:endParaRPr lang="en-US" dirty="0"/>
          </a:p>
        </p:txBody>
      </p:sp>
      <p:pic>
        <p:nvPicPr>
          <p:cNvPr id="4" name="Picture 3"/>
          <p:cNvPicPr>
            <a:picLocks noChangeAspect="1"/>
          </p:cNvPicPr>
          <p:nvPr/>
        </p:nvPicPr>
        <p:blipFill>
          <a:blip r:embed="rId2"/>
          <a:stretch>
            <a:fillRect/>
          </a:stretch>
        </p:blipFill>
        <p:spPr>
          <a:xfrm>
            <a:off x="3387550" y="1438451"/>
            <a:ext cx="7730442" cy="5079322"/>
          </a:xfrm>
          <a:prstGeom prst="rect">
            <a:avLst/>
          </a:prstGeom>
          <a:ln>
            <a:solidFill>
              <a:schemeClr val="bg2">
                <a:lumMod val="25000"/>
              </a:schemeClr>
            </a:solidFill>
          </a:ln>
        </p:spPr>
      </p:pic>
      <p:sp>
        <p:nvSpPr>
          <p:cNvPr id="5" name="Rectangle 4"/>
          <p:cNvSpPr/>
          <p:nvPr/>
        </p:nvSpPr>
        <p:spPr bwMode="auto">
          <a:xfrm>
            <a:off x="263871" y="1438452"/>
            <a:ext cx="3075876" cy="507932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ts val="2754"/>
              </a:lnSpc>
              <a:spcBef>
                <a:spcPct val="0"/>
              </a:spcBef>
              <a:spcAft>
                <a:spcPct val="0"/>
              </a:spcAft>
            </a:pPr>
            <a:r>
              <a:rPr lang="en-US" sz="2040" dirty="0" err="1">
                <a:solidFill>
                  <a:schemeClr val="bg1"/>
                </a:solidFill>
                <a:ea typeface="Segoe UI" pitchFamily="34" charset="0"/>
                <a:cs typeface="Segoe UI" pitchFamily="34" charset="0"/>
              </a:rPr>
              <a:t>Ambari</a:t>
            </a:r>
            <a:r>
              <a:rPr lang="en-US" sz="2040" dirty="0">
                <a:solidFill>
                  <a:schemeClr val="bg1"/>
                </a:solidFill>
                <a:ea typeface="Segoe UI" pitchFamily="34" charset="0"/>
                <a:cs typeface="Segoe UI" pitchFamily="34" charset="0"/>
              </a:rPr>
              <a:t> alerts are classified as:</a:t>
            </a:r>
          </a:p>
          <a:p>
            <a:pPr marL="349724" indent="-349724" defTabSz="951028" fontAlgn="base">
              <a:lnSpc>
                <a:spcPts val="2754"/>
              </a:lnSpc>
              <a:spcBef>
                <a:spcPct val="0"/>
              </a:spcBef>
              <a:spcAft>
                <a:spcPct val="0"/>
              </a:spcAft>
              <a:buFont typeface="Arial" panose="020B0604020202020204" pitchFamily="34" charset="0"/>
              <a:buChar char="•"/>
            </a:pPr>
            <a:r>
              <a:rPr lang="en-US" sz="2040" dirty="0">
                <a:solidFill>
                  <a:schemeClr val="bg1"/>
                </a:solidFill>
                <a:ea typeface="Segoe UI" pitchFamily="34" charset="0"/>
                <a:cs typeface="Segoe UI" pitchFamily="34" charset="0"/>
              </a:rPr>
              <a:t>Critical</a:t>
            </a:r>
          </a:p>
          <a:p>
            <a:pPr marL="349724" indent="-349724" defTabSz="951028" fontAlgn="base">
              <a:lnSpc>
                <a:spcPts val="2754"/>
              </a:lnSpc>
              <a:spcBef>
                <a:spcPct val="0"/>
              </a:spcBef>
              <a:spcAft>
                <a:spcPct val="0"/>
              </a:spcAft>
              <a:buFont typeface="Arial" panose="020B0604020202020204" pitchFamily="34" charset="0"/>
              <a:buChar char="•"/>
            </a:pPr>
            <a:r>
              <a:rPr lang="en-US" sz="2040" dirty="0">
                <a:solidFill>
                  <a:schemeClr val="bg1"/>
                </a:solidFill>
                <a:ea typeface="Segoe UI" pitchFamily="34" charset="0"/>
                <a:cs typeface="Segoe UI" pitchFamily="34" charset="0"/>
              </a:rPr>
              <a:t>OK</a:t>
            </a:r>
          </a:p>
          <a:p>
            <a:pPr marL="349724" indent="-349724" defTabSz="951028" fontAlgn="base">
              <a:lnSpc>
                <a:spcPts val="2754"/>
              </a:lnSpc>
              <a:spcBef>
                <a:spcPct val="0"/>
              </a:spcBef>
              <a:spcAft>
                <a:spcPct val="0"/>
              </a:spcAft>
              <a:buFont typeface="Arial" panose="020B0604020202020204" pitchFamily="34" charset="0"/>
              <a:buChar char="•"/>
            </a:pPr>
            <a:r>
              <a:rPr lang="en-US" sz="2040" dirty="0">
                <a:solidFill>
                  <a:schemeClr val="bg1"/>
                </a:solidFill>
                <a:ea typeface="Segoe UI" pitchFamily="34" charset="0"/>
                <a:cs typeface="Segoe UI" pitchFamily="34" charset="0"/>
              </a:rPr>
              <a:t>Unknown</a:t>
            </a:r>
          </a:p>
          <a:p>
            <a:pPr marL="349724" indent="-349724" defTabSz="951028" fontAlgn="base">
              <a:lnSpc>
                <a:spcPts val="2754"/>
              </a:lnSpc>
              <a:spcBef>
                <a:spcPct val="0"/>
              </a:spcBef>
              <a:spcAft>
                <a:spcPct val="0"/>
              </a:spcAft>
              <a:buFont typeface="Arial" panose="020B0604020202020204" pitchFamily="34" charset="0"/>
              <a:buChar char="•"/>
            </a:pPr>
            <a:r>
              <a:rPr lang="en-US" sz="2040" dirty="0">
                <a:solidFill>
                  <a:schemeClr val="bg1"/>
                </a:solidFill>
                <a:ea typeface="Segoe UI" pitchFamily="34" charset="0"/>
                <a:cs typeface="Segoe UI" pitchFamily="34" charset="0"/>
              </a:rPr>
              <a:t>None</a:t>
            </a:r>
          </a:p>
          <a:p>
            <a:pPr defTabSz="951028" fontAlgn="base">
              <a:lnSpc>
                <a:spcPts val="2754"/>
              </a:lnSpc>
              <a:spcBef>
                <a:spcPts val="612"/>
              </a:spcBef>
              <a:spcAft>
                <a:spcPts val="612"/>
              </a:spcAft>
            </a:pPr>
            <a:r>
              <a:rPr lang="en-US" sz="2040" dirty="0">
                <a:solidFill>
                  <a:schemeClr val="bg1"/>
                </a:solidFill>
                <a:ea typeface="Segoe UI" pitchFamily="34" charset="0"/>
                <a:cs typeface="Segoe UI" pitchFamily="34" charset="0"/>
              </a:rPr>
              <a:t>You can drill down into specific alerts for details.</a:t>
            </a:r>
          </a:p>
          <a:p>
            <a:pPr defTabSz="951028" fontAlgn="base">
              <a:lnSpc>
                <a:spcPts val="2754"/>
              </a:lnSpc>
              <a:spcBef>
                <a:spcPct val="0"/>
              </a:spcBef>
              <a:spcAft>
                <a:spcPct val="0"/>
              </a:spcAft>
            </a:pPr>
            <a:r>
              <a:rPr lang="en-US" sz="2040" dirty="0">
                <a:solidFill>
                  <a:schemeClr val="bg1"/>
                </a:solidFill>
                <a:ea typeface="Segoe UI" pitchFamily="34" charset="0"/>
                <a:cs typeface="Segoe UI" pitchFamily="34" charset="0"/>
              </a:rPr>
              <a:t>You can set the ‘Check Interval’ for the alerts by editing the alert.</a:t>
            </a:r>
          </a:p>
          <a:p>
            <a:pPr marL="349724" indent="-349724" defTabSz="951028" fontAlgn="base">
              <a:lnSpc>
                <a:spcPts val="2754"/>
              </a:lnSpc>
              <a:spcBef>
                <a:spcPct val="0"/>
              </a:spcBef>
              <a:spcAft>
                <a:spcPct val="0"/>
              </a:spcAft>
              <a:buFont typeface="Arial" panose="020B0604020202020204" pitchFamily="34" charset="0"/>
              <a:buChar char="•"/>
            </a:pPr>
            <a:endParaRPr lang="en-US" sz="2040" dirty="0">
              <a:solidFill>
                <a:schemeClr val="bg1"/>
              </a:solidFill>
              <a:ea typeface="Segoe UI" pitchFamily="34" charset="0"/>
              <a:cs typeface="Segoe UI" pitchFamily="34" charset="0"/>
            </a:endParaRPr>
          </a:p>
        </p:txBody>
      </p:sp>
      <p:sp>
        <p:nvSpPr>
          <p:cNvPr id="7" name="Rectangle 6"/>
          <p:cNvSpPr/>
          <p:nvPr/>
        </p:nvSpPr>
        <p:spPr bwMode="auto">
          <a:xfrm>
            <a:off x="3537003" y="3157251"/>
            <a:ext cx="1243471" cy="32058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3383416" y="1438451"/>
            <a:ext cx="7734576" cy="5079322"/>
          </a:xfrm>
          <a:prstGeom prst="rect">
            <a:avLst/>
          </a:prstGeom>
          <a:ln>
            <a:solidFill>
              <a:schemeClr val="bg2">
                <a:lumMod val="25000"/>
              </a:schemeClr>
            </a:solidFill>
          </a:ln>
        </p:spPr>
      </p:pic>
      <p:sp>
        <p:nvSpPr>
          <p:cNvPr id="8" name="Rectangle 7"/>
          <p:cNvSpPr/>
          <p:nvPr/>
        </p:nvSpPr>
        <p:spPr bwMode="auto">
          <a:xfrm>
            <a:off x="8653903" y="2432460"/>
            <a:ext cx="490338" cy="29804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486159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 y="2949589"/>
            <a:ext cx="12434711" cy="946413"/>
          </a:xfrm>
          <a:solidFill>
            <a:schemeClr val="accent3"/>
          </a:solidFill>
        </p:spPr>
        <p:txBody>
          <a:bodyPr/>
          <a:lstStyle/>
          <a:p>
            <a:pPr algn="ctr"/>
            <a:r>
              <a:rPr lang="en-US" dirty="0" err="1">
                <a:solidFill>
                  <a:schemeClr val="bg1"/>
                </a:solidFill>
              </a:rPr>
              <a:t>Ambari</a:t>
            </a:r>
            <a:r>
              <a:rPr lang="en-US" dirty="0">
                <a:solidFill>
                  <a:schemeClr val="bg1"/>
                </a:solidFill>
              </a:rPr>
              <a:t> UI: Services</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18</a:t>
            </a:fld>
            <a:endParaRPr lang="en-US" dirty="0"/>
          </a:p>
        </p:txBody>
      </p:sp>
    </p:spTree>
    <p:extLst>
      <p:ext uri="{BB962C8B-B14F-4D97-AF65-F5344CB8AC3E}">
        <p14:creationId xmlns:p14="http://schemas.microsoft.com/office/powerpoint/2010/main" val="136575994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Ambari Web UI: Services</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19</a:t>
            </a:fld>
            <a:endParaRPr lang="en-US" dirty="0"/>
          </a:p>
        </p:txBody>
      </p:sp>
      <p:pic>
        <p:nvPicPr>
          <p:cNvPr id="4" name="Picture 3"/>
          <p:cNvPicPr>
            <a:picLocks noChangeAspect="1"/>
          </p:cNvPicPr>
          <p:nvPr/>
        </p:nvPicPr>
        <p:blipFill>
          <a:blip r:embed="rId2"/>
          <a:stretch>
            <a:fillRect/>
          </a:stretch>
        </p:blipFill>
        <p:spPr>
          <a:xfrm>
            <a:off x="4779271" y="1238495"/>
            <a:ext cx="7295789" cy="5307703"/>
          </a:xfrm>
          <a:prstGeom prst="rect">
            <a:avLst/>
          </a:prstGeom>
          <a:ln>
            <a:solidFill>
              <a:schemeClr val="accent1">
                <a:lumMod val="50000"/>
              </a:schemeClr>
            </a:solidFill>
          </a:ln>
        </p:spPr>
      </p:pic>
      <p:sp>
        <p:nvSpPr>
          <p:cNvPr id="5" name="Rectangle 4"/>
          <p:cNvSpPr/>
          <p:nvPr/>
        </p:nvSpPr>
        <p:spPr bwMode="auto">
          <a:xfrm>
            <a:off x="453515" y="1238495"/>
            <a:ext cx="4171926" cy="53077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ts val="2754"/>
              </a:lnSpc>
              <a:spcBef>
                <a:spcPct val="0"/>
              </a:spcBef>
              <a:spcAft>
                <a:spcPts val="612"/>
              </a:spcAft>
            </a:pPr>
            <a:r>
              <a:rPr lang="en-US" sz="2040" dirty="0"/>
              <a:t>The </a:t>
            </a:r>
            <a:r>
              <a:rPr lang="en-US" sz="2040" b="1" dirty="0"/>
              <a:t>Services</a:t>
            </a:r>
            <a:r>
              <a:rPr lang="en-US" sz="2040" dirty="0"/>
              <a:t> page provides quick insights into the status of the services running on the cluster.</a:t>
            </a:r>
          </a:p>
          <a:p>
            <a:pPr defTabSz="951028" fontAlgn="base">
              <a:lnSpc>
                <a:spcPts val="2754"/>
              </a:lnSpc>
              <a:spcBef>
                <a:spcPct val="0"/>
              </a:spcBef>
              <a:spcAft>
                <a:spcPts val="612"/>
              </a:spcAft>
            </a:pPr>
            <a:r>
              <a:rPr lang="en-US" sz="2040" dirty="0"/>
              <a:t>In this case the list of services running on the cluster include: </a:t>
            </a:r>
            <a:r>
              <a:rPr lang="en-US" sz="2040" b="1" dirty="0"/>
              <a:t>HDFS, MapReduce2, YARN, Hive, </a:t>
            </a:r>
            <a:r>
              <a:rPr lang="en-US" sz="2040" b="1" dirty="0" err="1"/>
              <a:t>Oozie</a:t>
            </a:r>
            <a:r>
              <a:rPr lang="en-US" sz="2040" b="1" dirty="0"/>
              <a:t> and Zookeeper</a:t>
            </a:r>
            <a:endParaRPr lang="en-US" sz="2448" dirty="0">
              <a:solidFill>
                <a:schemeClr val="bg1"/>
              </a:solidFill>
              <a:ea typeface="Segoe UI" pitchFamily="34" charset="0"/>
              <a:cs typeface="Segoe UI" pitchFamily="34" charset="0"/>
            </a:endParaRPr>
          </a:p>
          <a:p>
            <a:pPr defTabSz="951028" fontAlgn="base">
              <a:lnSpc>
                <a:spcPts val="2754"/>
              </a:lnSpc>
              <a:spcBef>
                <a:spcPct val="0"/>
              </a:spcBef>
              <a:spcAft>
                <a:spcPts val="612"/>
              </a:spcAft>
            </a:pPr>
            <a:r>
              <a:rPr lang="en-US" sz="2040" dirty="0"/>
              <a:t>Icons indicate status or actions that should be taken. </a:t>
            </a:r>
          </a:p>
          <a:p>
            <a:pPr defTabSz="951028" fontAlgn="base">
              <a:lnSpc>
                <a:spcPts val="2754"/>
              </a:lnSpc>
              <a:spcBef>
                <a:spcPct val="0"/>
              </a:spcBef>
              <a:spcAft>
                <a:spcPts val="612"/>
              </a:spcAft>
            </a:pPr>
            <a:r>
              <a:rPr lang="en-US" sz="2040" dirty="0">
                <a:solidFill>
                  <a:schemeClr val="bg1"/>
                </a:solidFill>
                <a:ea typeface="Segoe UI" pitchFamily="34" charset="0"/>
                <a:cs typeface="Segoe UI" pitchFamily="34" charset="0"/>
              </a:rPr>
              <a:t>Shown here  the details for HDFS for the last 1 hour.</a:t>
            </a:r>
          </a:p>
        </p:txBody>
      </p:sp>
      <p:cxnSp>
        <p:nvCxnSpPr>
          <p:cNvPr id="7" name="Straight Arrow Connector 6"/>
          <p:cNvCxnSpPr/>
          <p:nvPr/>
        </p:nvCxnSpPr>
        <p:spPr>
          <a:xfrm flipV="1">
            <a:off x="3990886" y="2672823"/>
            <a:ext cx="788385" cy="548023"/>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grpSp>
        <p:nvGrpSpPr>
          <p:cNvPr id="15" name="Group 14"/>
          <p:cNvGrpSpPr/>
          <p:nvPr/>
        </p:nvGrpSpPr>
        <p:grpSpPr>
          <a:xfrm>
            <a:off x="4912472" y="3702973"/>
            <a:ext cx="1149883" cy="1993773"/>
            <a:chOff x="4815721" y="3630695"/>
            <a:chExt cx="1127439" cy="1954857"/>
          </a:xfrm>
        </p:grpSpPr>
        <p:pic>
          <p:nvPicPr>
            <p:cNvPr id="11" name="Picture 10"/>
            <p:cNvPicPr>
              <a:picLocks noChangeAspect="1"/>
            </p:cNvPicPr>
            <p:nvPr/>
          </p:nvPicPr>
          <p:blipFill>
            <a:blip r:embed="rId3"/>
            <a:stretch>
              <a:fillRect/>
            </a:stretch>
          </p:blipFill>
          <p:spPr>
            <a:xfrm>
              <a:off x="4914262" y="3630695"/>
              <a:ext cx="930358" cy="654070"/>
            </a:xfrm>
            <a:prstGeom prst="rect">
              <a:avLst/>
            </a:prstGeom>
          </p:spPr>
        </p:pic>
        <p:sp>
          <p:nvSpPr>
            <p:cNvPr id="12" name="Rectangle 11"/>
            <p:cNvSpPr/>
            <p:nvPr/>
          </p:nvSpPr>
          <p:spPr bwMode="auto">
            <a:xfrm>
              <a:off x="4815721" y="4633557"/>
              <a:ext cx="1127439" cy="95199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428" b="1" dirty="0">
                  <a:solidFill>
                    <a:schemeClr val="bg1"/>
                  </a:solidFill>
                  <a:latin typeface="+mj-lt"/>
                  <a:ea typeface="Segoe UI" pitchFamily="34" charset="0"/>
                  <a:cs typeface="Segoe UI" pitchFamily="34" charset="0"/>
                </a:rPr>
                <a:t>You can Start or Stop all services</a:t>
              </a:r>
            </a:p>
          </p:txBody>
        </p:sp>
        <p:cxnSp>
          <p:nvCxnSpPr>
            <p:cNvPr id="14" name="Straight Arrow Connector 13"/>
            <p:cNvCxnSpPr>
              <a:stCxn id="12" idx="0"/>
            </p:cNvCxnSpPr>
            <p:nvPr/>
          </p:nvCxnSpPr>
          <p:spPr>
            <a:xfrm flipH="1" flipV="1">
              <a:off x="5379440" y="4284765"/>
              <a:ext cx="1" cy="3487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7339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 y="2709986"/>
            <a:ext cx="12434711" cy="1736571"/>
          </a:xfrm>
          <a:solidFill>
            <a:schemeClr val="accent3"/>
          </a:solidFill>
        </p:spPr>
        <p:txBody>
          <a:bodyPr/>
          <a:lstStyle/>
          <a:p>
            <a:pPr algn="ctr"/>
            <a:r>
              <a:rPr lang="en-US" dirty="0">
                <a:solidFill>
                  <a:schemeClr val="bg1"/>
                </a:solidFill>
              </a:rPr>
              <a:t>Monitoring and Managing Hadoop</a:t>
            </a:r>
            <a:br>
              <a:rPr lang="en-US" dirty="0">
                <a:solidFill>
                  <a:schemeClr val="bg1"/>
                </a:solidFill>
              </a:rPr>
            </a:br>
            <a:r>
              <a:rPr lang="en-US" dirty="0">
                <a:solidFill>
                  <a:schemeClr val="bg1"/>
                </a:solidFill>
              </a:rPr>
              <a:t>with </a:t>
            </a:r>
            <a:r>
              <a:rPr lang="en-US" dirty="0" err="1">
                <a:solidFill>
                  <a:schemeClr val="bg1"/>
                </a:solidFill>
              </a:rPr>
              <a:t>Ambari</a:t>
            </a:r>
            <a:r>
              <a:rPr lang="en-US" dirty="0">
                <a:solidFill>
                  <a:schemeClr val="bg1"/>
                </a:solidFill>
              </a:rPr>
              <a:t> Web UI</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2</a:t>
            </a:fld>
            <a:endParaRPr lang="en-US" dirty="0"/>
          </a:p>
        </p:txBody>
      </p:sp>
      <p:pic>
        <p:nvPicPr>
          <p:cNvPr id="4" name="Picture 2" descr="https://community.hortonworks.com/topics/252/icon.html?t=24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2641" y="267071"/>
            <a:ext cx="2542993" cy="2428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66936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Ambari Web UI: Service Actions</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20</a:t>
            </a:fld>
            <a:endParaRPr lang="en-US" dirty="0"/>
          </a:p>
        </p:txBody>
      </p:sp>
      <p:pic>
        <p:nvPicPr>
          <p:cNvPr id="4" name="Picture 3"/>
          <p:cNvPicPr>
            <a:picLocks noChangeAspect="1"/>
          </p:cNvPicPr>
          <p:nvPr/>
        </p:nvPicPr>
        <p:blipFill>
          <a:blip r:embed="rId3"/>
          <a:stretch>
            <a:fillRect/>
          </a:stretch>
        </p:blipFill>
        <p:spPr>
          <a:xfrm>
            <a:off x="4779271" y="1238495"/>
            <a:ext cx="7295789" cy="5307703"/>
          </a:xfrm>
          <a:prstGeom prst="rect">
            <a:avLst/>
          </a:prstGeom>
          <a:ln>
            <a:solidFill>
              <a:schemeClr val="accent1">
                <a:lumMod val="50000"/>
              </a:schemeClr>
            </a:solidFill>
          </a:ln>
        </p:spPr>
      </p:pic>
      <p:sp>
        <p:nvSpPr>
          <p:cNvPr id="5" name="Rectangle 4"/>
          <p:cNvSpPr/>
          <p:nvPr/>
        </p:nvSpPr>
        <p:spPr bwMode="auto">
          <a:xfrm>
            <a:off x="453515" y="1238496"/>
            <a:ext cx="4171926" cy="351595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ts val="2754"/>
              </a:lnSpc>
              <a:spcBef>
                <a:spcPct val="0"/>
              </a:spcBef>
              <a:spcAft>
                <a:spcPts val="612"/>
              </a:spcAft>
            </a:pPr>
            <a:r>
              <a:rPr lang="en-US" sz="1836" dirty="0"/>
              <a:t>For each service there are a list of associated “</a:t>
            </a:r>
            <a:r>
              <a:rPr lang="en-US" sz="1836" b="1" dirty="0"/>
              <a:t>Service Actions</a:t>
            </a:r>
            <a:r>
              <a:rPr lang="en-US" sz="1836" dirty="0"/>
              <a:t>” to manage, monitor and configure the service.</a:t>
            </a:r>
          </a:p>
          <a:p>
            <a:pPr defTabSz="951028" fontAlgn="base">
              <a:lnSpc>
                <a:spcPts val="2754"/>
              </a:lnSpc>
              <a:spcBef>
                <a:spcPct val="0"/>
              </a:spcBef>
              <a:spcAft>
                <a:spcPts val="612"/>
              </a:spcAft>
            </a:pPr>
            <a:r>
              <a:rPr lang="en-US" sz="1836" dirty="0"/>
              <a:t>As the Service Actions menu button is context-sensitive, the menu choices are different for each service.  </a:t>
            </a:r>
          </a:p>
          <a:p>
            <a:pPr defTabSz="951028" fontAlgn="base">
              <a:lnSpc>
                <a:spcPts val="2754"/>
              </a:lnSpc>
              <a:spcBef>
                <a:spcPct val="0"/>
              </a:spcBef>
              <a:spcAft>
                <a:spcPts val="612"/>
              </a:spcAft>
            </a:pPr>
            <a:r>
              <a:rPr lang="en-US" sz="1836" dirty="0"/>
              <a:t>The Service Actions for HDFS are shown here.</a:t>
            </a:r>
          </a:p>
        </p:txBody>
      </p:sp>
      <p:pic>
        <p:nvPicPr>
          <p:cNvPr id="6" name="Picture 5"/>
          <p:cNvPicPr>
            <a:picLocks noChangeAspect="1"/>
          </p:cNvPicPr>
          <p:nvPr/>
        </p:nvPicPr>
        <p:blipFill>
          <a:blip r:embed="rId4"/>
          <a:stretch>
            <a:fillRect/>
          </a:stretch>
        </p:blipFill>
        <p:spPr>
          <a:xfrm>
            <a:off x="9694980" y="1764022"/>
            <a:ext cx="2380081" cy="2904671"/>
          </a:xfrm>
          <a:prstGeom prst="rect">
            <a:avLst/>
          </a:prstGeom>
        </p:spPr>
      </p:pic>
      <p:sp>
        <p:nvSpPr>
          <p:cNvPr id="7" name="Rectangle 6"/>
          <p:cNvSpPr/>
          <p:nvPr/>
        </p:nvSpPr>
        <p:spPr>
          <a:xfrm>
            <a:off x="453515" y="4706022"/>
            <a:ext cx="4171926" cy="1925275"/>
          </a:xfrm>
          <a:prstGeom prst="rect">
            <a:avLst/>
          </a:prstGeom>
          <a:solidFill>
            <a:schemeClr val="accent3"/>
          </a:solidFill>
        </p:spPr>
        <p:txBody>
          <a:bodyPr wrap="square">
            <a:spAutoFit/>
          </a:bodyPr>
          <a:lstStyle/>
          <a:p>
            <a:pPr defTabSz="951028" fontAlgn="base">
              <a:lnSpc>
                <a:spcPts val="2754"/>
              </a:lnSpc>
              <a:spcBef>
                <a:spcPct val="0"/>
              </a:spcBef>
              <a:spcAft>
                <a:spcPts val="612"/>
              </a:spcAft>
            </a:pPr>
            <a:r>
              <a:rPr lang="en-US" sz="1836" b="1" dirty="0">
                <a:solidFill>
                  <a:schemeClr val="bg1"/>
                </a:solidFill>
              </a:rPr>
              <a:t>Maintenance Mode </a:t>
            </a:r>
            <a:r>
              <a:rPr lang="en-US" sz="1836" dirty="0">
                <a:solidFill>
                  <a:schemeClr val="bg1"/>
                </a:solidFill>
              </a:rPr>
              <a:t>should be enabled when making cluster hardware or software changes. It suppresses </a:t>
            </a:r>
            <a:r>
              <a:rPr lang="en-US" sz="1836" dirty="0" err="1">
                <a:solidFill>
                  <a:schemeClr val="bg1"/>
                </a:solidFill>
              </a:rPr>
              <a:t>Ambari</a:t>
            </a:r>
            <a:r>
              <a:rPr lang="en-US" sz="1836" dirty="0">
                <a:solidFill>
                  <a:schemeClr val="bg1"/>
                </a:solidFill>
              </a:rPr>
              <a:t> alerts, warnings and status change </a:t>
            </a:r>
            <a:r>
              <a:rPr lang="en-US" sz="2040" dirty="0">
                <a:solidFill>
                  <a:schemeClr val="bg1"/>
                </a:solidFill>
              </a:rPr>
              <a:t>indicators</a:t>
            </a:r>
          </a:p>
        </p:txBody>
      </p:sp>
      <p:sp>
        <p:nvSpPr>
          <p:cNvPr id="8" name="Rectangle 7"/>
          <p:cNvSpPr/>
          <p:nvPr/>
        </p:nvSpPr>
        <p:spPr bwMode="auto">
          <a:xfrm>
            <a:off x="9793217" y="3840131"/>
            <a:ext cx="2084643" cy="292582"/>
          </a:xfrm>
          <a:prstGeom prst="rect">
            <a:avLst/>
          </a:prstGeom>
          <a:noFill/>
          <a:ln w="5715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687128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Ambari Web UI: Services (YARN)</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21</a:t>
            </a:fld>
            <a:endParaRPr lang="en-US" dirty="0"/>
          </a:p>
        </p:txBody>
      </p:sp>
      <p:pic>
        <p:nvPicPr>
          <p:cNvPr id="4" name="Picture 3"/>
          <p:cNvPicPr>
            <a:picLocks noChangeAspect="1"/>
          </p:cNvPicPr>
          <p:nvPr/>
        </p:nvPicPr>
        <p:blipFill>
          <a:blip r:embed="rId2"/>
          <a:stretch>
            <a:fillRect/>
          </a:stretch>
        </p:blipFill>
        <p:spPr>
          <a:xfrm>
            <a:off x="4019729" y="1238495"/>
            <a:ext cx="8008851" cy="5287332"/>
          </a:xfrm>
          <a:prstGeom prst="rect">
            <a:avLst/>
          </a:prstGeom>
          <a:ln>
            <a:solidFill>
              <a:schemeClr val="accent1">
                <a:lumMod val="50000"/>
              </a:schemeClr>
            </a:solidFill>
          </a:ln>
        </p:spPr>
      </p:pic>
      <p:sp>
        <p:nvSpPr>
          <p:cNvPr id="5" name="Rectangle 4"/>
          <p:cNvSpPr/>
          <p:nvPr/>
        </p:nvSpPr>
        <p:spPr bwMode="auto">
          <a:xfrm>
            <a:off x="498941" y="2680666"/>
            <a:ext cx="3297010" cy="114589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ts val="2754"/>
              </a:lnSpc>
              <a:spcBef>
                <a:spcPct val="0"/>
              </a:spcBef>
              <a:spcAft>
                <a:spcPct val="0"/>
              </a:spcAft>
            </a:pPr>
            <a:r>
              <a:rPr lang="en-US" sz="1836" dirty="0"/>
              <a:t>The </a:t>
            </a:r>
            <a:r>
              <a:rPr lang="en-US" sz="1836" b="1" dirty="0"/>
              <a:t>Services</a:t>
            </a:r>
            <a:r>
              <a:rPr lang="en-US" sz="1836" dirty="0"/>
              <a:t> page details for YARN for the last 1 hour</a:t>
            </a:r>
          </a:p>
        </p:txBody>
      </p:sp>
      <p:sp>
        <p:nvSpPr>
          <p:cNvPr id="6" name="Rectangle 5"/>
          <p:cNvSpPr/>
          <p:nvPr/>
        </p:nvSpPr>
        <p:spPr bwMode="auto">
          <a:xfrm>
            <a:off x="498941" y="3882160"/>
            <a:ext cx="3297010" cy="114589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ts val="2754"/>
              </a:lnSpc>
              <a:spcBef>
                <a:spcPct val="0"/>
              </a:spcBef>
              <a:spcAft>
                <a:spcPct val="0"/>
              </a:spcAft>
            </a:pPr>
            <a:r>
              <a:rPr lang="en-US" sz="1836" dirty="0"/>
              <a:t>… and the last 12 hours</a:t>
            </a:r>
          </a:p>
        </p:txBody>
      </p:sp>
      <p:pic>
        <p:nvPicPr>
          <p:cNvPr id="7" name="Picture 6"/>
          <p:cNvPicPr>
            <a:picLocks noChangeAspect="1"/>
          </p:cNvPicPr>
          <p:nvPr/>
        </p:nvPicPr>
        <p:blipFill>
          <a:blip r:embed="rId3"/>
          <a:stretch>
            <a:fillRect/>
          </a:stretch>
        </p:blipFill>
        <p:spPr>
          <a:xfrm>
            <a:off x="4031277" y="1248109"/>
            <a:ext cx="7987688" cy="5228916"/>
          </a:xfrm>
          <a:prstGeom prst="rect">
            <a:avLst/>
          </a:prstGeom>
          <a:ln>
            <a:solidFill>
              <a:schemeClr val="accent1">
                <a:lumMod val="50000"/>
              </a:schemeClr>
            </a:solidFill>
          </a:ln>
        </p:spPr>
      </p:pic>
      <p:sp>
        <p:nvSpPr>
          <p:cNvPr id="8" name="Rectangle 7"/>
          <p:cNvSpPr/>
          <p:nvPr/>
        </p:nvSpPr>
        <p:spPr bwMode="auto">
          <a:xfrm>
            <a:off x="10326820" y="3778484"/>
            <a:ext cx="1644079" cy="355736"/>
          </a:xfrm>
          <a:prstGeom prst="rect">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3284416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Ambari</a:t>
            </a:r>
            <a:r>
              <a:rPr lang="en-US" dirty="0"/>
              <a:t>: YARN “Service Actions”</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22</a:t>
            </a:fld>
            <a:endParaRPr lang="en-US" dirty="0"/>
          </a:p>
        </p:txBody>
      </p:sp>
      <p:pic>
        <p:nvPicPr>
          <p:cNvPr id="4" name="Picture 3"/>
          <p:cNvPicPr>
            <a:picLocks noChangeAspect="1"/>
          </p:cNvPicPr>
          <p:nvPr/>
        </p:nvPicPr>
        <p:blipFill>
          <a:blip r:embed="rId2"/>
          <a:stretch>
            <a:fillRect/>
          </a:stretch>
        </p:blipFill>
        <p:spPr>
          <a:xfrm>
            <a:off x="3582581" y="1238495"/>
            <a:ext cx="7987688" cy="5228916"/>
          </a:xfrm>
          <a:prstGeom prst="rect">
            <a:avLst/>
          </a:prstGeom>
          <a:ln>
            <a:solidFill>
              <a:schemeClr val="accent1">
                <a:lumMod val="50000"/>
              </a:schemeClr>
            </a:solidFill>
          </a:ln>
        </p:spPr>
      </p:pic>
      <p:sp>
        <p:nvSpPr>
          <p:cNvPr id="6" name="Rectangle 5"/>
          <p:cNvSpPr/>
          <p:nvPr/>
        </p:nvSpPr>
        <p:spPr bwMode="auto">
          <a:xfrm>
            <a:off x="428994" y="1232125"/>
            <a:ext cx="2717012" cy="524165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ts val="2754"/>
              </a:lnSpc>
              <a:spcBef>
                <a:spcPct val="0"/>
              </a:spcBef>
              <a:spcAft>
                <a:spcPct val="0"/>
              </a:spcAft>
            </a:pPr>
            <a:r>
              <a:rPr lang="en-US" sz="2040" dirty="0">
                <a:solidFill>
                  <a:schemeClr val="bg1"/>
                </a:solidFill>
                <a:ea typeface="Segoe UI" pitchFamily="34" charset="0"/>
                <a:cs typeface="Segoe UI" pitchFamily="34" charset="0"/>
              </a:rPr>
              <a:t>Here are the list of actions that can be taken with YARN.</a:t>
            </a:r>
          </a:p>
        </p:txBody>
      </p:sp>
      <p:pic>
        <p:nvPicPr>
          <p:cNvPr id="8" name="Picture 7"/>
          <p:cNvPicPr>
            <a:picLocks noChangeAspect="1"/>
          </p:cNvPicPr>
          <p:nvPr/>
        </p:nvPicPr>
        <p:blipFill>
          <a:blip r:embed="rId3"/>
          <a:stretch>
            <a:fillRect/>
          </a:stretch>
        </p:blipFill>
        <p:spPr>
          <a:xfrm>
            <a:off x="9240668" y="1844224"/>
            <a:ext cx="2319987" cy="2328455"/>
          </a:xfrm>
          <a:prstGeom prst="rect">
            <a:avLst/>
          </a:prstGeom>
          <a:ln>
            <a:solidFill>
              <a:schemeClr val="bg2">
                <a:lumMod val="75000"/>
              </a:schemeClr>
            </a:solidFill>
          </a:ln>
        </p:spPr>
      </p:pic>
    </p:spTree>
    <p:extLst>
      <p:ext uri="{BB962C8B-B14F-4D97-AF65-F5344CB8AC3E}">
        <p14:creationId xmlns:p14="http://schemas.microsoft.com/office/powerpoint/2010/main" val="23241136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Ambari Web UI: Hive Service Actions</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23</a:t>
            </a:fld>
            <a:endParaRPr lang="en-US" dirty="0"/>
          </a:p>
        </p:txBody>
      </p:sp>
      <p:sp>
        <p:nvSpPr>
          <p:cNvPr id="7" name="Rectangle 6"/>
          <p:cNvSpPr/>
          <p:nvPr/>
        </p:nvSpPr>
        <p:spPr bwMode="auto">
          <a:xfrm>
            <a:off x="380920" y="1934987"/>
            <a:ext cx="2456229" cy="39344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ts val="2754"/>
              </a:lnSpc>
              <a:spcBef>
                <a:spcPct val="0"/>
              </a:spcBef>
              <a:spcAft>
                <a:spcPct val="0"/>
              </a:spcAft>
            </a:pPr>
            <a:r>
              <a:rPr lang="en-US" sz="2040" dirty="0">
                <a:solidFill>
                  <a:schemeClr val="bg1"/>
                </a:solidFill>
                <a:ea typeface="Segoe UI" pitchFamily="34" charset="0"/>
                <a:cs typeface="Segoe UI" pitchFamily="34" charset="0"/>
              </a:rPr>
              <a:t>This is the Hive Services page with the list of associated actions.</a:t>
            </a:r>
          </a:p>
        </p:txBody>
      </p:sp>
      <p:pic>
        <p:nvPicPr>
          <p:cNvPr id="9" name="Picture 8"/>
          <p:cNvPicPr>
            <a:picLocks noChangeAspect="1"/>
          </p:cNvPicPr>
          <p:nvPr/>
        </p:nvPicPr>
        <p:blipFill>
          <a:blip r:embed="rId2"/>
          <a:stretch>
            <a:fillRect/>
          </a:stretch>
        </p:blipFill>
        <p:spPr>
          <a:xfrm>
            <a:off x="2970648" y="1934988"/>
            <a:ext cx="9190029" cy="3934420"/>
          </a:xfrm>
          <a:prstGeom prst="rect">
            <a:avLst/>
          </a:prstGeom>
          <a:ln>
            <a:solidFill>
              <a:schemeClr val="bg2">
                <a:lumMod val="75000"/>
              </a:schemeClr>
            </a:solidFill>
          </a:ln>
        </p:spPr>
      </p:pic>
    </p:spTree>
    <p:extLst>
      <p:ext uri="{BB962C8B-B14F-4D97-AF65-F5344CB8AC3E}">
        <p14:creationId xmlns:p14="http://schemas.microsoft.com/office/powerpoint/2010/main" val="403340070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 y="2916576"/>
            <a:ext cx="12434711" cy="946413"/>
          </a:xfrm>
          <a:solidFill>
            <a:schemeClr val="accent3"/>
          </a:solidFill>
        </p:spPr>
        <p:txBody>
          <a:bodyPr/>
          <a:lstStyle/>
          <a:p>
            <a:pPr algn="ctr"/>
            <a:r>
              <a:rPr lang="en-US" dirty="0">
                <a:solidFill>
                  <a:schemeClr val="bg1"/>
                </a:solidFill>
              </a:rPr>
              <a:t>Ambari Web UI: Hosts</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24</a:t>
            </a:fld>
            <a:endParaRPr lang="en-US" dirty="0"/>
          </a:p>
        </p:txBody>
      </p:sp>
    </p:spTree>
    <p:extLst>
      <p:ext uri="{BB962C8B-B14F-4D97-AF65-F5344CB8AC3E}">
        <p14:creationId xmlns:p14="http://schemas.microsoft.com/office/powerpoint/2010/main" val="31103960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Ambari Web UI: Hosts</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25</a:t>
            </a:fld>
            <a:endParaRPr lang="en-US" dirty="0"/>
          </a:p>
        </p:txBody>
      </p:sp>
      <p:pic>
        <p:nvPicPr>
          <p:cNvPr id="4" name="Picture 3"/>
          <p:cNvPicPr>
            <a:picLocks noChangeAspect="1"/>
          </p:cNvPicPr>
          <p:nvPr/>
        </p:nvPicPr>
        <p:blipFill>
          <a:blip r:embed="rId2"/>
          <a:stretch>
            <a:fillRect/>
          </a:stretch>
        </p:blipFill>
        <p:spPr>
          <a:xfrm>
            <a:off x="2664364" y="1440924"/>
            <a:ext cx="9496313" cy="4922546"/>
          </a:xfrm>
          <a:prstGeom prst="rect">
            <a:avLst/>
          </a:prstGeom>
          <a:ln>
            <a:solidFill>
              <a:schemeClr val="bg2">
                <a:lumMod val="25000"/>
              </a:schemeClr>
            </a:solidFill>
          </a:ln>
        </p:spPr>
      </p:pic>
      <p:pic>
        <p:nvPicPr>
          <p:cNvPr id="5" name="Picture 4"/>
          <p:cNvPicPr>
            <a:picLocks noChangeAspect="1"/>
          </p:cNvPicPr>
          <p:nvPr/>
        </p:nvPicPr>
        <p:blipFill>
          <a:blip r:embed="rId3"/>
          <a:stretch>
            <a:fillRect/>
          </a:stretch>
        </p:blipFill>
        <p:spPr>
          <a:xfrm>
            <a:off x="5016839" y="2913183"/>
            <a:ext cx="5712195" cy="3147536"/>
          </a:xfrm>
          <a:prstGeom prst="rect">
            <a:avLst/>
          </a:prstGeom>
        </p:spPr>
      </p:pic>
      <p:sp>
        <p:nvSpPr>
          <p:cNvPr id="6" name="Rectangle 5"/>
          <p:cNvSpPr/>
          <p:nvPr/>
        </p:nvSpPr>
        <p:spPr bwMode="auto">
          <a:xfrm>
            <a:off x="77797" y="1440924"/>
            <a:ext cx="2499762" cy="492254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ts val="2754"/>
              </a:lnSpc>
              <a:spcBef>
                <a:spcPct val="0"/>
              </a:spcBef>
              <a:spcAft>
                <a:spcPct val="0"/>
              </a:spcAft>
            </a:pPr>
            <a:r>
              <a:rPr lang="en-US" sz="1632" dirty="0">
                <a:solidFill>
                  <a:schemeClr val="bg1"/>
                </a:solidFill>
                <a:ea typeface="Segoe UI" pitchFamily="34" charset="0"/>
                <a:cs typeface="Segoe UI" pitchFamily="34" charset="0"/>
              </a:rPr>
              <a:t>The Hosts page provides system-level metrics for each node in the cluster including. </a:t>
            </a:r>
          </a:p>
          <a:p>
            <a:pPr defTabSz="951028" fontAlgn="base">
              <a:lnSpc>
                <a:spcPts val="2754"/>
              </a:lnSpc>
              <a:spcBef>
                <a:spcPct val="0"/>
              </a:spcBef>
              <a:spcAft>
                <a:spcPct val="0"/>
              </a:spcAft>
            </a:pPr>
            <a:endParaRPr lang="en-US" sz="1632" dirty="0">
              <a:solidFill>
                <a:schemeClr val="bg1"/>
              </a:solidFill>
              <a:ea typeface="Segoe UI" pitchFamily="34" charset="0"/>
              <a:cs typeface="Segoe UI" pitchFamily="34" charset="0"/>
            </a:endParaRPr>
          </a:p>
          <a:p>
            <a:pPr defTabSz="951028" fontAlgn="base">
              <a:lnSpc>
                <a:spcPts val="2754"/>
              </a:lnSpc>
              <a:spcBef>
                <a:spcPct val="0"/>
              </a:spcBef>
              <a:spcAft>
                <a:spcPct val="0"/>
              </a:spcAft>
            </a:pPr>
            <a:r>
              <a:rPr lang="en-US" sz="1632" dirty="0">
                <a:solidFill>
                  <a:schemeClr val="bg1"/>
                </a:solidFill>
                <a:ea typeface="Segoe UI" pitchFamily="34" charset="0"/>
                <a:cs typeface="Segoe UI" pitchFamily="34" charset="0"/>
              </a:rPr>
              <a:t>Clicking on the components link, provides more details on the list of components running on the node.</a:t>
            </a:r>
          </a:p>
        </p:txBody>
      </p:sp>
      <p:sp>
        <p:nvSpPr>
          <p:cNvPr id="7" name="Rectangle 6"/>
          <p:cNvSpPr/>
          <p:nvPr/>
        </p:nvSpPr>
        <p:spPr bwMode="auto">
          <a:xfrm>
            <a:off x="10932531" y="2913183"/>
            <a:ext cx="945135" cy="234353"/>
          </a:xfrm>
          <a:prstGeom prst="rect">
            <a:avLst/>
          </a:prstGeom>
          <a:noFill/>
          <a:ln w="285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570888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Amber Web UI: Hosts Drilldown </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26</a:t>
            </a:fld>
            <a:endParaRPr lang="en-US" dirty="0"/>
          </a:p>
        </p:txBody>
      </p:sp>
      <p:pic>
        <p:nvPicPr>
          <p:cNvPr id="4" name="Picture 3"/>
          <p:cNvPicPr>
            <a:picLocks noChangeAspect="1"/>
          </p:cNvPicPr>
          <p:nvPr/>
        </p:nvPicPr>
        <p:blipFill>
          <a:blip r:embed="rId2"/>
          <a:stretch>
            <a:fillRect/>
          </a:stretch>
        </p:blipFill>
        <p:spPr>
          <a:xfrm>
            <a:off x="4450559" y="1267742"/>
            <a:ext cx="7143779" cy="5268909"/>
          </a:xfrm>
          <a:prstGeom prst="rect">
            <a:avLst/>
          </a:prstGeom>
          <a:ln>
            <a:solidFill>
              <a:schemeClr val="tx1">
                <a:lumMod val="85000"/>
                <a:lumOff val="15000"/>
              </a:schemeClr>
            </a:solidFill>
          </a:ln>
        </p:spPr>
      </p:pic>
      <p:sp>
        <p:nvSpPr>
          <p:cNvPr id="5" name="Rectangle 4"/>
          <p:cNvSpPr/>
          <p:nvPr/>
        </p:nvSpPr>
        <p:spPr bwMode="auto">
          <a:xfrm>
            <a:off x="433532" y="1267742"/>
            <a:ext cx="3740027" cy="526890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ts val="2754"/>
              </a:lnSpc>
              <a:spcBef>
                <a:spcPct val="0"/>
              </a:spcBef>
              <a:spcAft>
                <a:spcPct val="0"/>
              </a:spcAft>
            </a:pPr>
            <a:r>
              <a:rPr lang="en-US" sz="1632" dirty="0">
                <a:solidFill>
                  <a:schemeClr val="bg1"/>
                </a:solidFill>
                <a:ea typeface="Segoe UI" pitchFamily="34" charset="0"/>
                <a:cs typeface="Segoe UI" pitchFamily="34" charset="0"/>
              </a:rPr>
              <a:t>You can drilldown into the details of any of the nodes in the cluster.</a:t>
            </a:r>
          </a:p>
          <a:p>
            <a:pPr defTabSz="951028" fontAlgn="base">
              <a:lnSpc>
                <a:spcPts val="2754"/>
              </a:lnSpc>
              <a:spcBef>
                <a:spcPct val="0"/>
              </a:spcBef>
              <a:spcAft>
                <a:spcPct val="0"/>
              </a:spcAft>
            </a:pPr>
            <a:r>
              <a:rPr lang="en-US" sz="1632" dirty="0">
                <a:solidFill>
                  <a:schemeClr val="bg1"/>
                </a:solidFill>
                <a:ea typeface="Segoe UI" pitchFamily="34" charset="0"/>
                <a:cs typeface="Segoe UI" pitchFamily="34" charset="0"/>
              </a:rPr>
              <a:t> </a:t>
            </a:r>
          </a:p>
          <a:p>
            <a:pPr defTabSz="951028" fontAlgn="base">
              <a:lnSpc>
                <a:spcPts val="2754"/>
              </a:lnSpc>
              <a:spcBef>
                <a:spcPct val="0"/>
              </a:spcBef>
              <a:spcAft>
                <a:spcPct val="0"/>
              </a:spcAft>
            </a:pPr>
            <a:r>
              <a:rPr lang="en-US" sz="1632" dirty="0">
                <a:solidFill>
                  <a:schemeClr val="bg1"/>
                </a:solidFill>
                <a:ea typeface="Segoe UI" pitchFamily="34" charset="0"/>
                <a:cs typeface="Segoe UI" pitchFamily="34" charset="0"/>
              </a:rPr>
              <a:t>At a glance you can see the charts for CPU, Memory and Network usage.</a:t>
            </a:r>
          </a:p>
          <a:p>
            <a:pPr defTabSz="951028" fontAlgn="base">
              <a:lnSpc>
                <a:spcPts val="2754"/>
              </a:lnSpc>
              <a:spcBef>
                <a:spcPct val="0"/>
              </a:spcBef>
              <a:spcAft>
                <a:spcPct val="0"/>
              </a:spcAft>
            </a:pPr>
            <a:endParaRPr lang="en-US" sz="1632" dirty="0">
              <a:solidFill>
                <a:schemeClr val="bg1"/>
              </a:solidFill>
              <a:ea typeface="Segoe UI" pitchFamily="34" charset="0"/>
              <a:cs typeface="Segoe UI" pitchFamily="34" charset="0"/>
            </a:endParaRPr>
          </a:p>
          <a:p>
            <a:pPr defTabSz="951028" fontAlgn="base">
              <a:lnSpc>
                <a:spcPts val="2754"/>
              </a:lnSpc>
              <a:spcBef>
                <a:spcPct val="0"/>
              </a:spcBef>
              <a:spcAft>
                <a:spcPct val="0"/>
              </a:spcAft>
            </a:pPr>
            <a:r>
              <a:rPr lang="en-US" sz="1632" dirty="0">
                <a:solidFill>
                  <a:schemeClr val="bg1"/>
                </a:solidFill>
                <a:ea typeface="Segoe UI" pitchFamily="34" charset="0"/>
                <a:cs typeface="Segoe UI" pitchFamily="34" charset="0"/>
              </a:rPr>
              <a:t>The summary system-configuration information is also displayed.</a:t>
            </a:r>
          </a:p>
          <a:p>
            <a:pPr defTabSz="951028" fontAlgn="base">
              <a:lnSpc>
                <a:spcPts val="2754"/>
              </a:lnSpc>
              <a:spcBef>
                <a:spcPct val="0"/>
              </a:spcBef>
              <a:spcAft>
                <a:spcPct val="0"/>
              </a:spcAft>
            </a:pPr>
            <a:endParaRPr lang="en-US" sz="1632" dirty="0">
              <a:solidFill>
                <a:schemeClr val="bg1"/>
              </a:solidFill>
              <a:ea typeface="Segoe UI" pitchFamily="34" charset="0"/>
              <a:cs typeface="Segoe UI" pitchFamily="34" charset="0"/>
            </a:endParaRPr>
          </a:p>
          <a:p>
            <a:pPr defTabSz="951028" fontAlgn="base">
              <a:lnSpc>
                <a:spcPts val="2754"/>
              </a:lnSpc>
              <a:spcBef>
                <a:spcPct val="0"/>
              </a:spcBef>
              <a:spcAft>
                <a:spcPct val="0"/>
              </a:spcAft>
            </a:pPr>
            <a:r>
              <a:rPr lang="en-US" sz="1632" dirty="0">
                <a:solidFill>
                  <a:schemeClr val="bg1"/>
                </a:solidFill>
                <a:ea typeface="Segoe UI" pitchFamily="34" charset="0"/>
                <a:cs typeface="Segoe UI" pitchFamily="34" charset="0"/>
              </a:rPr>
              <a:t>You can see—and change—the status of each of the components running on the node. </a:t>
            </a:r>
          </a:p>
        </p:txBody>
      </p:sp>
    </p:spTree>
    <p:extLst>
      <p:ext uri="{BB962C8B-B14F-4D97-AF65-F5344CB8AC3E}">
        <p14:creationId xmlns:p14="http://schemas.microsoft.com/office/powerpoint/2010/main" val="11364158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Ambari Web UI: Host Component Drilldown</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27</a:t>
            </a:fld>
            <a:endParaRPr lang="en-US" dirty="0"/>
          </a:p>
        </p:txBody>
      </p:sp>
      <p:pic>
        <p:nvPicPr>
          <p:cNvPr id="4" name="Picture 3"/>
          <p:cNvPicPr>
            <a:picLocks noChangeAspect="1"/>
          </p:cNvPicPr>
          <p:nvPr/>
        </p:nvPicPr>
        <p:blipFill>
          <a:blip r:embed="rId2"/>
          <a:stretch>
            <a:fillRect/>
          </a:stretch>
        </p:blipFill>
        <p:spPr>
          <a:xfrm>
            <a:off x="5058091" y="1316334"/>
            <a:ext cx="6049352" cy="5171726"/>
          </a:xfrm>
          <a:prstGeom prst="rect">
            <a:avLst/>
          </a:prstGeom>
          <a:ln>
            <a:solidFill>
              <a:schemeClr val="bg2">
                <a:lumMod val="25000"/>
              </a:schemeClr>
            </a:solidFill>
          </a:ln>
        </p:spPr>
      </p:pic>
      <p:sp>
        <p:nvSpPr>
          <p:cNvPr id="5" name="Rectangle 4"/>
          <p:cNvSpPr/>
          <p:nvPr/>
        </p:nvSpPr>
        <p:spPr bwMode="auto">
          <a:xfrm>
            <a:off x="433532" y="1238495"/>
            <a:ext cx="4538029" cy="524956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ts val="2754"/>
              </a:lnSpc>
              <a:spcBef>
                <a:spcPct val="0"/>
              </a:spcBef>
              <a:spcAft>
                <a:spcPct val="0"/>
              </a:spcAft>
            </a:pPr>
            <a:r>
              <a:rPr lang="en-US" sz="1836" dirty="0">
                <a:solidFill>
                  <a:schemeClr val="bg1"/>
                </a:solidFill>
                <a:ea typeface="Segoe UI" pitchFamily="34" charset="0"/>
                <a:cs typeface="Segoe UI" pitchFamily="34" charset="0"/>
              </a:rPr>
              <a:t>On the hosts page you can drill down into the details about any of the components running on the node.</a:t>
            </a:r>
          </a:p>
          <a:p>
            <a:pPr defTabSz="951028" fontAlgn="base">
              <a:lnSpc>
                <a:spcPts val="2754"/>
              </a:lnSpc>
              <a:spcBef>
                <a:spcPts val="612"/>
              </a:spcBef>
              <a:spcAft>
                <a:spcPts val="612"/>
              </a:spcAft>
            </a:pPr>
            <a:r>
              <a:rPr lang="en-US" sz="1836" dirty="0">
                <a:solidFill>
                  <a:schemeClr val="bg1"/>
                </a:solidFill>
                <a:ea typeface="Segoe UI" pitchFamily="34" charset="0"/>
                <a:cs typeface="Segoe UI" pitchFamily="34" charset="0"/>
              </a:rPr>
              <a:t>This shows key metrics about the </a:t>
            </a:r>
            <a:r>
              <a:rPr lang="en-US" sz="1836" b="1" i="1" dirty="0">
                <a:solidFill>
                  <a:schemeClr val="bg1"/>
                </a:solidFill>
                <a:ea typeface="Segoe UI" pitchFamily="34" charset="0"/>
                <a:cs typeface="Segoe UI" pitchFamily="34" charset="0"/>
              </a:rPr>
              <a:t>HDFS component </a:t>
            </a:r>
            <a:r>
              <a:rPr lang="en-US" sz="1836" dirty="0">
                <a:solidFill>
                  <a:schemeClr val="bg1"/>
                </a:solidFill>
                <a:ea typeface="Segoe UI" pitchFamily="34" charset="0"/>
                <a:cs typeface="Segoe UI" pitchFamily="34" charset="0"/>
              </a:rPr>
              <a:t>running on the this node.</a:t>
            </a:r>
          </a:p>
          <a:p>
            <a:pPr defTabSz="951028" fontAlgn="base">
              <a:lnSpc>
                <a:spcPts val="2754"/>
              </a:lnSpc>
              <a:spcBef>
                <a:spcPct val="0"/>
              </a:spcBef>
              <a:spcAft>
                <a:spcPct val="0"/>
              </a:spcAft>
            </a:pPr>
            <a:r>
              <a:rPr lang="en-US" sz="1836" dirty="0">
                <a:solidFill>
                  <a:schemeClr val="bg1"/>
                </a:solidFill>
                <a:ea typeface="Segoe UI" pitchFamily="34" charset="0"/>
                <a:cs typeface="Segoe UI" pitchFamily="34" charset="0"/>
              </a:rPr>
              <a:t>You can </a:t>
            </a:r>
            <a:r>
              <a:rPr lang="en-US" sz="1836" b="1" i="1" dirty="0">
                <a:solidFill>
                  <a:schemeClr val="bg1"/>
                </a:solidFill>
                <a:ea typeface="Segoe UI" pitchFamily="34" charset="0"/>
                <a:cs typeface="Segoe UI" pitchFamily="34" charset="0"/>
              </a:rPr>
              <a:t>configure HDFS parameters </a:t>
            </a:r>
            <a:r>
              <a:rPr lang="en-US" sz="1836" dirty="0">
                <a:solidFill>
                  <a:schemeClr val="bg1"/>
                </a:solidFill>
                <a:ea typeface="Segoe UI" pitchFamily="34" charset="0"/>
                <a:cs typeface="Segoe UI" pitchFamily="34" charset="0"/>
              </a:rPr>
              <a:t>such as:</a:t>
            </a:r>
          </a:p>
          <a:p>
            <a:pPr marL="291436" indent="-291436" defTabSz="951028" fontAlgn="base">
              <a:lnSpc>
                <a:spcPts val="2754"/>
              </a:lnSpc>
              <a:spcBef>
                <a:spcPct val="0"/>
              </a:spcBef>
              <a:spcAft>
                <a:spcPct val="0"/>
              </a:spcAft>
              <a:buFont typeface="Arial" panose="020B0604020202020204" pitchFamily="34" charset="0"/>
              <a:buChar char="•"/>
            </a:pPr>
            <a:r>
              <a:rPr lang="en-US" sz="1836" dirty="0" err="1">
                <a:solidFill>
                  <a:schemeClr val="bg1"/>
                </a:solidFill>
                <a:ea typeface="Segoe UI" pitchFamily="34" charset="0"/>
                <a:cs typeface="Segoe UI" pitchFamily="34" charset="0"/>
              </a:rPr>
              <a:t>NameNode</a:t>
            </a:r>
            <a:r>
              <a:rPr lang="en-US" sz="1836" dirty="0">
                <a:solidFill>
                  <a:schemeClr val="bg1"/>
                </a:solidFill>
                <a:ea typeface="Segoe UI" pitchFamily="34" charset="0"/>
                <a:cs typeface="Segoe UI" pitchFamily="34" charset="0"/>
              </a:rPr>
              <a:t> Java heap size</a:t>
            </a:r>
          </a:p>
          <a:p>
            <a:pPr marL="291436" indent="-291436" defTabSz="951028" fontAlgn="base">
              <a:lnSpc>
                <a:spcPts val="2754"/>
              </a:lnSpc>
              <a:spcBef>
                <a:spcPct val="0"/>
              </a:spcBef>
              <a:spcAft>
                <a:spcPct val="0"/>
              </a:spcAft>
              <a:buFont typeface="Arial" panose="020B0604020202020204" pitchFamily="34" charset="0"/>
              <a:buChar char="•"/>
            </a:pPr>
            <a:r>
              <a:rPr lang="en-US" sz="1836" dirty="0" err="1">
                <a:solidFill>
                  <a:schemeClr val="bg1"/>
                </a:solidFill>
                <a:ea typeface="Segoe UI" pitchFamily="34" charset="0"/>
                <a:cs typeface="Segoe UI" pitchFamily="34" charset="0"/>
              </a:rPr>
              <a:t>NameNode</a:t>
            </a:r>
            <a:r>
              <a:rPr lang="en-US" sz="1836" dirty="0">
                <a:solidFill>
                  <a:schemeClr val="bg1"/>
                </a:solidFill>
                <a:ea typeface="Segoe UI" pitchFamily="34" charset="0"/>
                <a:cs typeface="Segoe UI" pitchFamily="34" charset="0"/>
              </a:rPr>
              <a:t> Server threads</a:t>
            </a:r>
          </a:p>
          <a:p>
            <a:pPr marL="291436" indent="-291436" defTabSz="951028" fontAlgn="base">
              <a:lnSpc>
                <a:spcPts val="2754"/>
              </a:lnSpc>
              <a:spcBef>
                <a:spcPct val="0"/>
              </a:spcBef>
              <a:spcAft>
                <a:spcPct val="0"/>
              </a:spcAft>
              <a:buFont typeface="Arial" panose="020B0604020202020204" pitchFamily="34" charset="0"/>
              <a:buChar char="•"/>
            </a:pPr>
            <a:r>
              <a:rPr lang="en-US" sz="1836" dirty="0">
                <a:solidFill>
                  <a:schemeClr val="bg1"/>
                </a:solidFill>
                <a:ea typeface="Segoe UI" pitchFamily="34" charset="0"/>
                <a:cs typeface="Segoe UI" pitchFamily="34" charset="0"/>
              </a:rPr>
              <a:t>Minimum replicated blocks %</a:t>
            </a:r>
          </a:p>
          <a:p>
            <a:pPr marL="291436" indent="-291436" defTabSz="951028" fontAlgn="base">
              <a:lnSpc>
                <a:spcPts val="2754"/>
              </a:lnSpc>
              <a:spcBef>
                <a:spcPct val="0"/>
              </a:spcBef>
              <a:spcAft>
                <a:spcPct val="0"/>
              </a:spcAft>
              <a:buFont typeface="Arial" panose="020B0604020202020204" pitchFamily="34" charset="0"/>
              <a:buChar char="•"/>
            </a:pPr>
            <a:r>
              <a:rPr lang="en-US" sz="1836" dirty="0" err="1">
                <a:solidFill>
                  <a:schemeClr val="bg1"/>
                </a:solidFill>
                <a:ea typeface="Segoe UI" pitchFamily="34" charset="0"/>
                <a:cs typeface="Segoe UI" pitchFamily="34" charset="0"/>
              </a:rPr>
              <a:t>DataNode</a:t>
            </a:r>
            <a:r>
              <a:rPr lang="en-US" sz="1836" dirty="0">
                <a:solidFill>
                  <a:schemeClr val="bg1"/>
                </a:solidFill>
                <a:ea typeface="Segoe UI" pitchFamily="34" charset="0"/>
                <a:cs typeface="Segoe UI" pitchFamily="34" charset="0"/>
              </a:rPr>
              <a:t> failed disk tolerance</a:t>
            </a:r>
          </a:p>
          <a:p>
            <a:pPr marL="291436" indent="-291436" defTabSz="951028" fontAlgn="base">
              <a:lnSpc>
                <a:spcPts val="2754"/>
              </a:lnSpc>
              <a:spcBef>
                <a:spcPct val="0"/>
              </a:spcBef>
              <a:spcAft>
                <a:spcPct val="0"/>
              </a:spcAft>
              <a:buFont typeface="Arial" panose="020B0604020202020204" pitchFamily="34" charset="0"/>
              <a:buChar char="•"/>
            </a:pPr>
            <a:r>
              <a:rPr lang="en-US" sz="1836" dirty="0" err="1">
                <a:solidFill>
                  <a:schemeClr val="bg1"/>
                </a:solidFill>
                <a:ea typeface="Segoe UI" pitchFamily="34" charset="0"/>
                <a:cs typeface="Segoe UI" pitchFamily="34" charset="0"/>
              </a:rPr>
              <a:t>DataNode</a:t>
            </a:r>
            <a:r>
              <a:rPr lang="en-US" sz="1836" dirty="0">
                <a:solidFill>
                  <a:schemeClr val="bg1"/>
                </a:solidFill>
                <a:ea typeface="Segoe UI" pitchFamily="34" charset="0"/>
                <a:cs typeface="Segoe UI" pitchFamily="34" charset="0"/>
              </a:rPr>
              <a:t> max Java heap size</a:t>
            </a:r>
          </a:p>
          <a:p>
            <a:pPr marL="291436" indent="-291436" defTabSz="951028" fontAlgn="base">
              <a:lnSpc>
                <a:spcPts val="2754"/>
              </a:lnSpc>
              <a:spcBef>
                <a:spcPct val="0"/>
              </a:spcBef>
              <a:spcAft>
                <a:spcPct val="0"/>
              </a:spcAft>
              <a:buFont typeface="Arial" panose="020B0604020202020204" pitchFamily="34" charset="0"/>
              <a:buChar char="•"/>
            </a:pPr>
            <a:r>
              <a:rPr lang="en-US" sz="1836" dirty="0" err="1">
                <a:solidFill>
                  <a:schemeClr val="bg1"/>
                </a:solidFill>
                <a:ea typeface="Segoe UI" pitchFamily="34" charset="0"/>
                <a:cs typeface="Segoe UI" pitchFamily="34" charset="0"/>
              </a:rPr>
              <a:t>DataNode</a:t>
            </a:r>
            <a:r>
              <a:rPr lang="en-US" sz="1836" dirty="0">
                <a:solidFill>
                  <a:schemeClr val="bg1"/>
                </a:solidFill>
                <a:ea typeface="Segoe UI" pitchFamily="34" charset="0"/>
                <a:cs typeface="Segoe UI" pitchFamily="34" charset="0"/>
              </a:rPr>
              <a:t> max data transfer threads</a:t>
            </a:r>
          </a:p>
        </p:txBody>
      </p:sp>
    </p:spTree>
    <p:extLst>
      <p:ext uri="{BB962C8B-B14F-4D97-AF65-F5344CB8AC3E}">
        <p14:creationId xmlns:p14="http://schemas.microsoft.com/office/powerpoint/2010/main" val="285122718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 y="3073385"/>
            <a:ext cx="12443442" cy="946413"/>
          </a:xfrm>
          <a:solidFill>
            <a:schemeClr val="accent3"/>
          </a:solidFill>
        </p:spPr>
        <p:txBody>
          <a:bodyPr/>
          <a:lstStyle/>
          <a:p>
            <a:pPr algn="ctr"/>
            <a:r>
              <a:rPr lang="en-US" dirty="0" err="1">
                <a:solidFill>
                  <a:schemeClr val="bg1"/>
                </a:solidFill>
              </a:rPr>
              <a:t>Ambari</a:t>
            </a:r>
            <a:r>
              <a:rPr lang="en-US" dirty="0">
                <a:solidFill>
                  <a:schemeClr val="bg1"/>
                </a:solidFill>
              </a:rPr>
              <a:t> Web UI: User Views</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28</a:t>
            </a:fld>
            <a:endParaRPr lang="en-US" dirty="0"/>
          </a:p>
        </p:txBody>
      </p:sp>
    </p:spTree>
    <p:extLst>
      <p:ext uri="{BB962C8B-B14F-4D97-AF65-F5344CB8AC3E}">
        <p14:creationId xmlns:p14="http://schemas.microsoft.com/office/powerpoint/2010/main" val="414257473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Ambari</a:t>
            </a:r>
            <a:r>
              <a:rPr lang="en-US" dirty="0"/>
              <a:t>: Capacity Scheduler View</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29</a:t>
            </a:fld>
            <a:endParaRPr lang="en-US" dirty="0"/>
          </a:p>
        </p:txBody>
      </p:sp>
      <p:pic>
        <p:nvPicPr>
          <p:cNvPr id="4" name="Picture 3"/>
          <p:cNvPicPr>
            <a:picLocks noChangeAspect="1"/>
          </p:cNvPicPr>
          <p:nvPr/>
        </p:nvPicPr>
        <p:blipFill>
          <a:blip r:embed="rId3"/>
          <a:stretch>
            <a:fillRect/>
          </a:stretch>
        </p:blipFill>
        <p:spPr>
          <a:xfrm>
            <a:off x="5642984" y="1145272"/>
            <a:ext cx="5980198" cy="5354290"/>
          </a:xfrm>
          <a:prstGeom prst="rect">
            <a:avLst/>
          </a:prstGeom>
          <a:ln>
            <a:solidFill>
              <a:schemeClr val="bg2">
                <a:lumMod val="25000"/>
              </a:schemeClr>
            </a:solidFill>
          </a:ln>
        </p:spPr>
      </p:pic>
      <p:sp>
        <p:nvSpPr>
          <p:cNvPr id="5" name="Rectangle 4"/>
          <p:cNvSpPr/>
          <p:nvPr/>
        </p:nvSpPr>
        <p:spPr bwMode="auto">
          <a:xfrm>
            <a:off x="500832" y="1145272"/>
            <a:ext cx="5037983" cy="53542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ts val="2244"/>
              </a:lnSpc>
              <a:spcBef>
                <a:spcPts val="612"/>
              </a:spcBef>
              <a:spcAft>
                <a:spcPts val="612"/>
              </a:spcAft>
            </a:pPr>
            <a:r>
              <a:rPr lang="en-US" sz="1632" dirty="0"/>
              <a:t>The </a:t>
            </a:r>
            <a:r>
              <a:rPr lang="en-US" sz="1632" dirty="0">
                <a:hlinkClick r:id="rId4"/>
              </a:rPr>
              <a:t>YARN Capacity Scheduler</a:t>
            </a:r>
            <a:r>
              <a:rPr lang="en-US" sz="1632" dirty="0"/>
              <a:t> allows Hadoop to be shared among multiple independent tenants while providing guaranteed capacity and predictable SLAs.</a:t>
            </a:r>
          </a:p>
          <a:p>
            <a:pPr defTabSz="951028" fontAlgn="base">
              <a:lnSpc>
                <a:spcPts val="2244"/>
              </a:lnSpc>
              <a:spcBef>
                <a:spcPts val="612"/>
              </a:spcBef>
              <a:spcAft>
                <a:spcPts val="612"/>
              </a:spcAft>
            </a:pPr>
            <a:r>
              <a:rPr lang="en-US" sz="1632" dirty="0"/>
              <a:t>The Capacity Scheduler divides resources through use of </a:t>
            </a:r>
            <a:r>
              <a:rPr lang="en-US" sz="1632" b="1" dirty="0"/>
              <a:t>YARN queues</a:t>
            </a:r>
            <a:r>
              <a:rPr lang="en-US" sz="1632" dirty="0"/>
              <a:t>, which are sized based on the relative allocations given to various tenants.</a:t>
            </a:r>
          </a:p>
          <a:p>
            <a:pPr defTabSz="951028" fontAlgn="base">
              <a:lnSpc>
                <a:spcPts val="2244"/>
              </a:lnSpc>
              <a:spcBef>
                <a:spcPct val="0"/>
              </a:spcBef>
              <a:spcAft>
                <a:spcPct val="0"/>
              </a:spcAft>
            </a:pPr>
            <a:r>
              <a:rPr lang="en-US" sz="1632" dirty="0"/>
              <a:t>The </a:t>
            </a:r>
            <a:r>
              <a:rPr lang="en-US" sz="1632" b="1" i="1" dirty="0"/>
              <a:t>Capacity Scheduler View </a:t>
            </a:r>
            <a:r>
              <a:rPr lang="en-US" sz="1632" dirty="0"/>
              <a:t>lets you create and modify </a:t>
            </a:r>
            <a:r>
              <a:rPr lang="en-US" sz="1632" b="1" i="1" dirty="0"/>
              <a:t>YARN queues</a:t>
            </a:r>
            <a:r>
              <a:rPr lang="en-US" sz="1632" dirty="0"/>
              <a:t> and see their distribution at-a-glance.</a:t>
            </a:r>
          </a:p>
          <a:p>
            <a:pPr defTabSz="951028" fontAlgn="base">
              <a:lnSpc>
                <a:spcPts val="2244"/>
              </a:lnSpc>
              <a:spcBef>
                <a:spcPts val="612"/>
              </a:spcBef>
              <a:spcAft>
                <a:spcPts val="612"/>
              </a:spcAft>
            </a:pPr>
            <a:r>
              <a:rPr lang="en-US" sz="1632" dirty="0"/>
              <a:t>The UI enforces configuration rules, highlights invalid conditions. </a:t>
            </a:r>
          </a:p>
          <a:p>
            <a:r>
              <a:rPr lang="en-US" sz="1632" dirty="0"/>
              <a:t>With the Capacity Scheduler View you can:</a:t>
            </a:r>
          </a:p>
          <a:p>
            <a:pPr marL="291436" indent="-291436">
              <a:buFont typeface="Arial" panose="020B0604020202020204" pitchFamily="34" charset="0"/>
              <a:buChar char="•"/>
            </a:pPr>
            <a:r>
              <a:rPr lang="en-US" sz="1632" dirty="0"/>
              <a:t>Partition Hadoop resources among tenants.</a:t>
            </a:r>
          </a:p>
          <a:p>
            <a:pPr marL="291436" indent="-291436">
              <a:buFont typeface="Arial" panose="020B0604020202020204" pitchFamily="34" charset="0"/>
              <a:buChar char="•"/>
            </a:pPr>
            <a:r>
              <a:rPr lang="en-US" sz="1632" dirty="0"/>
              <a:t>Define, view and modify queue definitions.</a:t>
            </a:r>
          </a:p>
          <a:p>
            <a:pPr marL="291436" indent="-291436">
              <a:buFont typeface="Arial" panose="020B0604020202020204" pitchFamily="34" charset="0"/>
              <a:buChar char="•"/>
            </a:pPr>
            <a:r>
              <a:rPr lang="en-US" sz="1632" dirty="0"/>
              <a:t>Establish fine-grained control on who can run jobs in queues.</a:t>
            </a:r>
          </a:p>
        </p:txBody>
      </p:sp>
    </p:spTree>
    <p:extLst>
      <p:ext uri="{BB962C8B-B14F-4D97-AF65-F5344CB8AC3E}">
        <p14:creationId xmlns:p14="http://schemas.microsoft.com/office/powerpoint/2010/main" val="17982600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Ambari: What is it?</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3</a:t>
            </a:fld>
            <a:endParaRPr lang="en-US" dirty="0"/>
          </a:p>
        </p:txBody>
      </p:sp>
      <p:sp>
        <p:nvSpPr>
          <p:cNvPr id="4" name="Title 1"/>
          <p:cNvSpPr txBox="1">
            <a:spLocks/>
          </p:cNvSpPr>
          <p:nvPr/>
        </p:nvSpPr>
        <p:spPr>
          <a:xfrm>
            <a:off x="399917" y="1238495"/>
            <a:ext cx="11505815" cy="1034715"/>
          </a:xfrm>
          <a:prstGeom prst="rect">
            <a:avLst/>
          </a:prstGeom>
          <a:solidFill>
            <a:schemeClr val="accent3"/>
          </a:solidFill>
        </p:spPr>
        <p:txBody>
          <a:bodyPr vert="horz" wrap="square" lIns="149217" tIns="93260" rIns="149217" bIns="93260" rtlCol="0" anchor="t">
            <a:noAutofit/>
          </a:bodyPr>
          <a:lstStyle>
            <a:lvl1pPr algn="l" defTabSz="913505" rtl="0" eaLnBrk="1" fontAlgn="base" hangingPunct="1">
              <a:lnSpc>
                <a:spcPct val="90000"/>
              </a:lnSpc>
              <a:spcBef>
                <a:spcPct val="0"/>
              </a:spcBef>
              <a:spcAft>
                <a:spcPct val="0"/>
              </a:spcAft>
              <a:defRPr lang="en-US" sz="5098" kern="1200" spc="-10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algn="ctr"/>
            <a:r>
              <a:rPr lang="en-US" sz="2856" dirty="0">
                <a:solidFill>
                  <a:schemeClr val="bg1"/>
                </a:solidFill>
                <a:latin typeface="+mn-lt"/>
              </a:rPr>
              <a:t>A 100% open source framework for provisioning, managing and monitoring Apache Hadoop clusters </a:t>
            </a:r>
          </a:p>
        </p:txBody>
      </p:sp>
      <p:graphicFrame>
        <p:nvGraphicFramePr>
          <p:cNvPr id="6" name="Table 5"/>
          <p:cNvGraphicFramePr>
            <a:graphicFrameLocks noGrp="1"/>
          </p:cNvGraphicFramePr>
          <p:nvPr>
            <p:extLst/>
          </p:nvPr>
        </p:nvGraphicFramePr>
        <p:xfrm>
          <a:off x="399917" y="2328952"/>
          <a:ext cx="11505816" cy="4134543"/>
        </p:xfrm>
        <a:graphic>
          <a:graphicData uri="http://schemas.openxmlformats.org/drawingml/2006/table">
            <a:tbl>
              <a:tblPr firstRow="1" bandRow="1">
                <a:tableStyleId>{8799B23B-EC83-4686-B30A-512413B5E67A}</a:tableStyleId>
              </a:tblPr>
              <a:tblGrid>
                <a:gridCol w="2604237">
                  <a:extLst>
                    <a:ext uri="{9D8B030D-6E8A-4147-A177-3AD203B41FA5}">
                      <a16:colId xmlns:a16="http://schemas.microsoft.com/office/drawing/2014/main" val="2823286516"/>
                    </a:ext>
                  </a:extLst>
                </a:gridCol>
                <a:gridCol w="1789638">
                  <a:extLst>
                    <a:ext uri="{9D8B030D-6E8A-4147-A177-3AD203B41FA5}">
                      <a16:colId xmlns:a16="http://schemas.microsoft.com/office/drawing/2014/main" val="2899517919"/>
                    </a:ext>
                  </a:extLst>
                </a:gridCol>
                <a:gridCol w="7111941">
                  <a:extLst>
                    <a:ext uri="{9D8B030D-6E8A-4147-A177-3AD203B41FA5}">
                      <a16:colId xmlns:a16="http://schemas.microsoft.com/office/drawing/2014/main" val="680957566"/>
                    </a:ext>
                  </a:extLst>
                </a:gridCol>
              </a:tblGrid>
              <a:tr h="590649">
                <a:tc rowSpan="6">
                  <a:txBody>
                    <a:bodyPr/>
                    <a:lstStyle/>
                    <a:p>
                      <a:pPr algn="ctr"/>
                      <a:r>
                        <a:rPr lang="en-US" sz="1800" b="1" dirty="0">
                          <a:latin typeface="+mn-lt"/>
                        </a:rPr>
                        <a:t>Systems</a:t>
                      </a:r>
                      <a:r>
                        <a:rPr lang="en-US" sz="1800" b="1" baseline="0" dirty="0">
                          <a:latin typeface="+mn-lt"/>
                        </a:rPr>
                        <a:t> Administrators</a:t>
                      </a:r>
                      <a:endParaRPr lang="en-US" sz="1800" b="1" dirty="0">
                        <a:solidFill>
                          <a:schemeClr val="bg2">
                            <a:lumMod val="25000"/>
                          </a:schemeClr>
                        </a:solidFill>
                        <a:latin typeface="+mn-lt"/>
                      </a:endParaRPr>
                    </a:p>
                  </a:txBody>
                  <a:tcPr marL="93260" marR="93260" marT="46630" marB="4663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sz="1400" b="1" dirty="0">
                          <a:latin typeface="+mn-lt"/>
                        </a:rPr>
                        <a:t>Provisioning</a:t>
                      </a:r>
                      <a:endParaRPr lang="en-US" sz="1400" b="1" dirty="0">
                        <a:solidFill>
                          <a:schemeClr val="bg2">
                            <a:lumMod val="25000"/>
                          </a:schemeClr>
                        </a:solidFill>
                        <a:latin typeface="+mn-lt"/>
                      </a:endParaRPr>
                    </a:p>
                  </a:txBody>
                  <a:tcPr marL="93260" marR="93260" marT="46630" marB="4663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sz="1400" b="0" kern="1200" dirty="0">
                          <a:effectLst/>
                          <a:latin typeface="+mn-lt"/>
                        </a:rPr>
                        <a:t>Provides step-by-step wizard for installing Hadoop services across any number of hosts</a:t>
                      </a:r>
                      <a:endParaRPr lang="en-US" sz="1400" b="0" dirty="0">
                        <a:latin typeface="+mn-lt"/>
                      </a:endParaRPr>
                    </a:p>
                  </a:txBody>
                  <a:tcPr marL="93260" marR="93260" marT="46630" marB="46630" anchor="ctr">
                    <a:lnL w="12700" cap="flat" cmpd="sng" algn="ctr">
                      <a:solidFill>
                        <a:schemeClr val="bg1"/>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167650143"/>
                  </a:ext>
                </a:extLst>
              </a:tr>
              <a:tr h="590649">
                <a:tc vMerge="1">
                  <a:txBody>
                    <a:bodyPr/>
                    <a:lstStyle/>
                    <a:p>
                      <a:endParaRPr lang="en-US" dirty="0"/>
                    </a:p>
                  </a:txBody>
                  <a:tcPr/>
                </a:tc>
                <a:tc vMerge="1">
                  <a:txBody>
                    <a:bodyPr/>
                    <a:lstStyle/>
                    <a:p>
                      <a:endParaRPr lang="en-US" dirty="0"/>
                    </a:p>
                  </a:txBody>
                  <a:tcPr/>
                </a:tc>
                <a:tc>
                  <a:txBody>
                    <a:bodyPr/>
                    <a:lstStyle/>
                    <a:p>
                      <a:r>
                        <a:rPr lang="en-US" sz="1400" b="0" kern="1200" dirty="0">
                          <a:effectLst/>
                          <a:latin typeface="+mn-lt"/>
                        </a:rPr>
                        <a:t>Handles configuration of Hadoop services for the cluster</a:t>
                      </a:r>
                      <a:endParaRPr lang="en-US" sz="1400" b="0" dirty="0">
                        <a:solidFill>
                          <a:schemeClr val="bg2">
                            <a:lumMod val="25000"/>
                          </a:schemeClr>
                        </a:solidFill>
                        <a:latin typeface="+mn-lt"/>
                      </a:endParaRPr>
                    </a:p>
                  </a:txBody>
                  <a:tcPr marL="93260" marR="93260" marT="46630" marB="46630" anchor="ctr">
                    <a:lnL w="12700" cap="flat" cmpd="sng" algn="ctr">
                      <a:solidFill>
                        <a:schemeClr val="bg1"/>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566080483"/>
                  </a:ext>
                </a:extLst>
              </a:tr>
              <a:tr h="590649">
                <a:tc vMerge="1">
                  <a:txBody>
                    <a:bodyPr/>
                    <a:lstStyle/>
                    <a:p>
                      <a:endParaRPr lang="en-US"/>
                    </a:p>
                  </a:txBody>
                  <a:tcPr/>
                </a:tc>
                <a:tc>
                  <a:txBody>
                    <a:bodyPr/>
                    <a:lstStyle/>
                    <a:p>
                      <a:pPr algn="ctr"/>
                      <a:r>
                        <a:rPr lang="en-US" sz="1400" b="1" dirty="0">
                          <a:latin typeface="+mn-lt"/>
                        </a:rPr>
                        <a:t>Managing</a:t>
                      </a:r>
                      <a:endParaRPr lang="en-US" sz="1400" b="1" dirty="0">
                        <a:solidFill>
                          <a:schemeClr val="bg2">
                            <a:lumMod val="25000"/>
                          </a:schemeClr>
                        </a:solidFill>
                        <a:latin typeface="+mn-lt"/>
                      </a:endParaRPr>
                    </a:p>
                  </a:txBody>
                  <a:tcPr marL="93260" marR="93260" marT="46630" marB="4663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0" kern="1200" dirty="0">
                          <a:effectLst/>
                          <a:latin typeface="+mn-lt"/>
                        </a:rPr>
                        <a:t>Provides central management for starting, stopping, and reconfiguring Hadoop services across the entire cluster</a:t>
                      </a:r>
                      <a:endParaRPr lang="en-US" sz="1400" b="0" dirty="0">
                        <a:solidFill>
                          <a:schemeClr val="bg2">
                            <a:lumMod val="25000"/>
                          </a:schemeClr>
                        </a:solidFill>
                        <a:latin typeface="+mn-lt"/>
                      </a:endParaRPr>
                    </a:p>
                  </a:txBody>
                  <a:tcPr marL="93260" marR="93260" marT="46630" marB="46630" anchor="ctr">
                    <a:lnL w="12700" cap="flat" cmpd="sng" algn="ctr">
                      <a:solidFill>
                        <a:schemeClr val="bg2">
                          <a:lumMod val="9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79684065"/>
                  </a:ext>
                </a:extLst>
              </a:tr>
              <a:tr h="590649">
                <a:tc vMerge="1">
                  <a:txBody>
                    <a:bodyPr/>
                    <a:lstStyle/>
                    <a:p>
                      <a:endParaRPr lang="en-US"/>
                    </a:p>
                  </a:txBody>
                  <a:tcPr/>
                </a:tc>
                <a:tc rowSpan="3">
                  <a:txBody>
                    <a:bodyPr/>
                    <a:lstStyle/>
                    <a:p>
                      <a:pPr algn="ctr"/>
                      <a:r>
                        <a:rPr lang="en-US" sz="1400" b="1" dirty="0">
                          <a:latin typeface="+mn-lt"/>
                        </a:rPr>
                        <a:t>Monitoring</a:t>
                      </a:r>
                      <a:endParaRPr lang="en-US" sz="1400" b="1" dirty="0">
                        <a:solidFill>
                          <a:schemeClr val="bg2">
                            <a:lumMod val="25000"/>
                          </a:schemeClr>
                        </a:solidFill>
                        <a:latin typeface="+mn-lt"/>
                      </a:endParaRPr>
                    </a:p>
                  </a:txBody>
                  <a:tcPr marL="93260" marR="93260" marT="46630" marB="4663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sz="1400" b="0" kern="1200" dirty="0">
                          <a:effectLst/>
                          <a:latin typeface="+mn-lt"/>
                        </a:rPr>
                        <a:t>Provides</a:t>
                      </a:r>
                      <a:r>
                        <a:rPr lang="en-US" sz="1400" b="0" kern="1200" baseline="0" dirty="0">
                          <a:effectLst/>
                          <a:latin typeface="+mn-lt"/>
                        </a:rPr>
                        <a:t> </a:t>
                      </a:r>
                      <a:r>
                        <a:rPr lang="en-US" sz="1400" b="0" kern="1200" dirty="0">
                          <a:effectLst/>
                          <a:latin typeface="+mn-lt"/>
                        </a:rPr>
                        <a:t>dashboard for monitoring health and status of the Hadoop cluster</a:t>
                      </a:r>
                      <a:endParaRPr lang="en-US" sz="1400" b="0" dirty="0">
                        <a:solidFill>
                          <a:schemeClr val="bg2">
                            <a:lumMod val="25000"/>
                          </a:schemeClr>
                        </a:solidFill>
                        <a:latin typeface="+mn-lt"/>
                      </a:endParaRPr>
                    </a:p>
                  </a:txBody>
                  <a:tcPr marL="93260" marR="93260" marT="46630" marB="46630" anchor="ctr">
                    <a:lnL w="12700" cap="flat" cmpd="sng" algn="ctr">
                      <a:solidFill>
                        <a:schemeClr val="bg1"/>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007579440"/>
                  </a:ext>
                </a:extLst>
              </a:tr>
              <a:tr h="590649">
                <a:tc vMerge="1">
                  <a:txBody>
                    <a:bodyPr/>
                    <a:lstStyle/>
                    <a:p>
                      <a:endParaRPr lang="en-US"/>
                    </a:p>
                  </a:txBody>
                  <a:tcPr/>
                </a:tc>
                <a:tc vMerge="1">
                  <a:txBody>
                    <a:bodyPr/>
                    <a:lstStyle/>
                    <a:p>
                      <a:endParaRPr lang="en-US" dirty="0"/>
                    </a:p>
                  </a:txBody>
                  <a:tcPr/>
                </a:tc>
                <a:tc>
                  <a:txBody>
                    <a:bodyPr/>
                    <a:lstStyle/>
                    <a:p>
                      <a:r>
                        <a:rPr lang="en-US" sz="1400" b="0" kern="1200" dirty="0">
                          <a:effectLst/>
                          <a:latin typeface="+mn-lt"/>
                        </a:rPr>
                        <a:t>Leverages </a:t>
                      </a:r>
                      <a:r>
                        <a:rPr lang="en-US" sz="1400" b="0" u="none" strike="noStrike" kern="1200" dirty="0">
                          <a:effectLst/>
                          <a:latin typeface="+mn-lt"/>
                          <a:hlinkClick r:id="rId3"/>
                        </a:rPr>
                        <a:t>Ambari Metrics System</a:t>
                      </a:r>
                      <a:r>
                        <a:rPr lang="en-US" sz="1400" b="0" kern="1200" dirty="0">
                          <a:effectLst/>
                          <a:latin typeface="+mn-lt"/>
                        </a:rPr>
                        <a:t> for metrics collection</a:t>
                      </a:r>
                      <a:endParaRPr lang="en-US" sz="1400" b="0" dirty="0">
                        <a:solidFill>
                          <a:schemeClr val="bg2">
                            <a:lumMod val="25000"/>
                          </a:schemeClr>
                        </a:solidFill>
                        <a:latin typeface="+mn-lt"/>
                      </a:endParaRPr>
                    </a:p>
                  </a:txBody>
                  <a:tcPr marL="93260" marR="93260" marT="46630" marB="46630" anchor="ctr">
                    <a:lnL w="12700" cap="flat" cmpd="sng" algn="ctr">
                      <a:solidFill>
                        <a:schemeClr val="bg1"/>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697006689"/>
                  </a:ext>
                </a:extLst>
              </a:tr>
              <a:tr h="590649">
                <a:tc vMerge="1">
                  <a:txBody>
                    <a:bodyPr/>
                    <a:lstStyle/>
                    <a:p>
                      <a:endParaRPr lang="en-US" dirty="0"/>
                    </a:p>
                  </a:txBody>
                  <a:tcPr/>
                </a:tc>
                <a:tc vMerge="1">
                  <a:txBody>
                    <a:bodyPr/>
                    <a:lstStyle/>
                    <a:p>
                      <a:endParaRPr lang="en-US" dirty="0"/>
                    </a:p>
                  </a:txBody>
                  <a:tcPr/>
                </a:tc>
                <a:tc>
                  <a:txBody>
                    <a:bodyPr/>
                    <a:lstStyle/>
                    <a:p>
                      <a:r>
                        <a:rPr lang="en-US" sz="1400" b="0" kern="1200" dirty="0">
                          <a:effectLst/>
                          <a:latin typeface="+mn-lt"/>
                        </a:rPr>
                        <a:t>Leverages </a:t>
                      </a:r>
                      <a:r>
                        <a:rPr lang="en-US" sz="1400" b="0" u="none" strike="noStrike" kern="1200" dirty="0">
                          <a:effectLst/>
                          <a:latin typeface="+mn-lt"/>
                          <a:hlinkClick r:id="rId4"/>
                        </a:rPr>
                        <a:t>Ambari Alert Framework</a:t>
                      </a:r>
                      <a:r>
                        <a:rPr lang="en-US" sz="1400" b="0" kern="1200" dirty="0">
                          <a:effectLst/>
                          <a:latin typeface="+mn-lt"/>
                        </a:rPr>
                        <a:t> for system alerting and will notify you when your attention is needed (e.g., a node goes down, remaining disk space is low, </a:t>
                      </a:r>
                      <a:r>
                        <a:rPr lang="en-US" sz="1400" b="0" kern="1200" dirty="0" err="1">
                          <a:effectLst/>
                          <a:latin typeface="+mn-lt"/>
                        </a:rPr>
                        <a:t>etc</a:t>
                      </a:r>
                      <a:r>
                        <a:rPr lang="en-US" sz="1400" b="0" kern="1200" dirty="0">
                          <a:effectLst/>
                          <a:latin typeface="+mn-lt"/>
                        </a:rPr>
                        <a:t>)</a:t>
                      </a:r>
                      <a:endParaRPr lang="en-US" sz="1400" b="0" dirty="0">
                        <a:solidFill>
                          <a:schemeClr val="bg2">
                            <a:lumMod val="25000"/>
                          </a:schemeClr>
                        </a:solidFill>
                        <a:latin typeface="+mn-lt"/>
                      </a:endParaRPr>
                    </a:p>
                  </a:txBody>
                  <a:tcPr marL="93260" marR="93260" marT="46630" marB="46630" anchor="ctr">
                    <a:lnL w="12700" cap="flat" cmpd="sng" algn="ctr">
                      <a:solidFill>
                        <a:schemeClr val="bg1"/>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088473132"/>
                  </a:ext>
                </a:extLst>
              </a:tr>
              <a:tr h="590649">
                <a:tc>
                  <a:txBody>
                    <a:bodyPr/>
                    <a:lstStyle/>
                    <a:p>
                      <a:pPr algn="ctr"/>
                      <a:r>
                        <a:rPr lang="en-US" sz="1600" b="1" dirty="0">
                          <a:latin typeface="+mn-lt"/>
                        </a:rPr>
                        <a:t>Application Developers and System Integrators</a:t>
                      </a:r>
                      <a:endParaRPr lang="en-US" sz="1600" b="1" dirty="0">
                        <a:solidFill>
                          <a:schemeClr val="bg2">
                            <a:lumMod val="25000"/>
                          </a:schemeClr>
                        </a:solidFill>
                        <a:latin typeface="+mn-lt"/>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2">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400" b="0" kern="1200" dirty="0">
                          <a:effectLst/>
                          <a:latin typeface="+mn-lt"/>
                        </a:rPr>
                        <a:t>Can easily integrate Hadoop provisioning, management, and monitoring capabilities to their own applications with the </a:t>
                      </a:r>
                      <a:r>
                        <a:rPr lang="en-US" sz="1400" b="0" u="none" strike="noStrike" kern="1200" dirty="0">
                          <a:effectLst/>
                          <a:latin typeface="+mn-lt"/>
                          <a:hlinkClick r:id="rId5"/>
                        </a:rPr>
                        <a:t>Ambari REST APIs</a:t>
                      </a:r>
                      <a:r>
                        <a:rPr lang="en-US" sz="1400" b="0" kern="1200" dirty="0">
                          <a:effectLst/>
                          <a:latin typeface="+mn-lt"/>
                        </a:rPr>
                        <a:t>.</a:t>
                      </a:r>
                      <a:endParaRPr lang="en-US" sz="1400" b="0" i="0" kern="1200" dirty="0">
                        <a:solidFill>
                          <a:schemeClr val="bg2">
                            <a:lumMod val="25000"/>
                          </a:schemeClr>
                        </a:solidFill>
                        <a:effectLst/>
                        <a:latin typeface="+mn-lt"/>
                        <a:ea typeface="+mn-ea"/>
                        <a:cs typeface="+mn-cs"/>
                      </a:endParaRPr>
                    </a:p>
                  </a:txBody>
                  <a:tcPr marL="93260" marR="93260" marT="46630" marB="4663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a:p>
                  </a:txBody>
                  <a:tcPr/>
                </a:tc>
                <a:extLst>
                  <a:ext uri="{0D108BD9-81ED-4DB2-BD59-A6C34878D82A}">
                    <a16:rowId xmlns:a16="http://schemas.microsoft.com/office/drawing/2014/main" val="440028256"/>
                  </a:ext>
                </a:extLst>
              </a:tr>
            </a:tbl>
          </a:graphicData>
        </a:graphic>
      </p:graphicFrame>
      <p:graphicFrame>
        <p:nvGraphicFramePr>
          <p:cNvPr id="5" name="Table 4"/>
          <p:cNvGraphicFramePr>
            <a:graphicFrameLocks noGrp="1"/>
          </p:cNvGraphicFramePr>
          <p:nvPr/>
        </p:nvGraphicFramePr>
        <p:xfrm>
          <a:off x="-480723" y="1961351"/>
          <a:ext cx="212426" cy="373171"/>
        </p:xfrm>
        <a:graphic>
          <a:graphicData uri="http://schemas.openxmlformats.org/drawingml/2006/table">
            <a:tbl>
              <a:tblPr/>
              <a:tblGrid>
                <a:gridCol w="212426">
                  <a:extLst>
                    <a:ext uri="{9D8B030D-6E8A-4147-A177-3AD203B41FA5}">
                      <a16:colId xmlns:a16="http://schemas.microsoft.com/office/drawing/2014/main" val="2360249422"/>
                    </a:ext>
                  </a:extLst>
                </a:gridCol>
              </a:tblGrid>
              <a:tr h="373171">
                <a:tc>
                  <a:txBody>
                    <a:bodyPr/>
                    <a:lstStyle/>
                    <a:p>
                      <a:endParaRPr lang="en-US" sz="1800" dirty="0"/>
                    </a:p>
                  </a:txBody>
                  <a:tcPr marL="93260" marR="93260" marT="46630" marB="46630">
                    <a:lnL w="12700" cmpd="sng">
                      <a:solidFill>
                        <a:schemeClr val="bg1"/>
                      </a:solidFill>
                      <a:prstDash val="solid"/>
                    </a:lnL>
                    <a:lnR w="12700" cmpd="sng">
                      <a:solidFill>
                        <a:schemeClr val="bg1"/>
                      </a:solidFill>
                      <a:prstDash val="solid"/>
                    </a:lnR>
                    <a:lnT w="12700" cmpd="sng">
                      <a:solidFill>
                        <a:schemeClr val="bg1"/>
                      </a:solidFill>
                      <a:prstDash val="solid"/>
                    </a:lnT>
                    <a:lnB w="12700" cmpd="sng">
                      <a:solidFill>
                        <a:schemeClr val="bg1"/>
                      </a:solidFill>
                      <a:prstDash val="solid"/>
                    </a:lnB>
                  </a:tcPr>
                </a:tc>
                <a:extLst>
                  <a:ext uri="{0D108BD9-81ED-4DB2-BD59-A6C34878D82A}">
                    <a16:rowId xmlns:a16="http://schemas.microsoft.com/office/drawing/2014/main" val="3641716771"/>
                  </a:ext>
                </a:extLst>
              </a:tr>
            </a:tbl>
          </a:graphicData>
        </a:graphic>
      </p:graphicFrame>
    </p:spTree>
    <p:extLst>
      <p:ext uri="{BB962C8B-B14F-4D97-AF65-F5344CB8AC3E}">
        <p14:creationId xmlns:p14="http://schemas.microsoft.com/office/powerpoint/2010/main" val="30396679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Ambari</a:t>
            </a:r>
            <a:r>
              <a:rPr lang="en-US" dirty="0"/>
              <a:t>: </a:t>
            </a:r>
            <a:r>
              <a:rPr lang="en-US" dirty="0" err="1"/>
              <a:t>Tez</a:t>
            </a:r>
            <a:r>
              <a:rPr lang="en-US" dirty="0"/>
              <a:t> View</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30</a:t>
            </a:fld>
            <a:endParaRPr lang="en-US" dirty="0"/>
          </a:p>
        </p:txBody>
      </p:sp>
      <p:pic>
        <p:nvPicPr>
          <p:cNvPr id="4" name="Picture 3"/>
          <p:cNvPicPr>
            <a:picLocks noChangeAspect="1"/>
          </p:cNvPicPr>
          <p:nvPr/>
        </p:nvPicPr>
        <p:blipFill>
          <a:blip r:embed="rId2"/>
          <a:stretch>
            <a:fillRect/>
          </a:stretch>
        </p:blipFill>
        <p:spPr>
          <a:xfrm>
            <a:off x="3197840" y="1929007"/>
            <a:ext cx="8962836" cy="4230952"/>
          </a:xfrm>
          <a:prstGeom prst="rect">
            <a:avLst/>
          </a:prstGeom>
        </p:spPr>
      </p:pic>
      <p:sp>
        <p:nvSpPr>
          <p:cNvPr id="5" name="Rectangle 4"/>
          <p:cNvSpPr/>
          <p:nvPr/>
        </p:nvSpPr>
        <p:spPr bwMode="auto">
          <a:xfrm>
            <a:off x="275162" y="1929006"/>
            <a:ext cx="2759353" cy="423095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ts val="2244"/>
              </a:lnSpc>
              <a:spcBef>
                <a:spcPts val="612"/>
              </a:spcBef>
              <a:spcAft>
                <a:spcPts val="612"/>
              </a:spcAft>
            </a:pPr>
            <a:r>
              <a:rPr lang="en-US" sz="1632" dirty="0"/>
              <a:t>The </a:t>
            </a:r>
            <a:r>
              <a:rPr lang="en-US" sz="1632" dirty="0" err="1"/>
              <a:t>Tez</a:t>
            </a:r>
            <a:r>
              <a:rPr lang="en-US" sz="1632" dirty="0"/>
              <a:t> View lists all the DAGs (currently executing and historical) over a time period.</a:t>
            </a:r>
          </a:p>
          <a:p>
            <a:pPr defTabSz="951028" fontAlgn="base">
              <a:lnSpc>
                <a:spcPts val="2244"/>
              </a:lnSpc>
              <a:spcBef>
                <a:spcPts val="612"/>
              </a:spcBef>
              <a:spcAft>
                <a:spcPts val="612"/>
              </a:spcAft>
            </a:pPr>
            <a:r>
              <a:rPr lang="en-US" sz="1632" dirty="0"/>
              <a:t>You can drill down into specific DAG to see more details</a:t>
            </a:r>
          </a:p>
          <a:p>
            <a:pPr defTabSz="951028" fontAlgn="base">
              <a:lnSpc>
                <a:spcPts val="2244"/>
              </a:lnSpc>
              <a:spcBef>
                <a:spcPts val="612"/>
              </a:spcBef>
              <a:spcAft>
                <a:spcPts val="612"/>
              </a:spcAft>
            </a:pPr>
            <a:endParaRPr lang="en-US" sz="1632" dirty="0"/>
          </a:p>
        </p:txBody>
      </p:sp>
    </p:spTree>
    <p:extLst>
      <p:ext uri="{BB962C8B-B14F-4D97-AF65-F5344CB8AC3E}">
        <p14:creationId xmlns:p14="http://schemas.microsoft.com/office/powerpoint/2010/main" val="313043338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Ambari</a:t>
            </a:r>
            <a:r>
              <a:rPr lang="en-US" dirty="0"/>
              <a:t>: </a:t>
            </a:r>
            <a:r>
              <a:rPr lang="en-US" dirty="0" err="1"/>
              <a:t>Tez</a:t>
            </a:r>
            <a:r>
              <a:rPr lang="en-US" dirty="0"/>
              <a:t> View (DAG Details)</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31</a:t>
            </a:fld>
            <a:endParaRPr lang="en-US" dirty="0"/>
          </a:p>
        </p:txBody>
      </p:sp>
      <p:pic>
        <p:nvPicPr>
          <p:cNvPr id="4" name="Picture 3"/>
          <p:cNvPicPr>
            <a:picLocks noChangeAspect="1"/>
          </p:cNvPicPr>
          <p:nvPr/>
        </p:nvPicPr>
        <p:blipFill>
          <a:blip r:embed="rId2"/>
          <a:stretch>
            <a:fillRect/>
          </a:stretch>
        </p:blipFill>
        <p:spPr>
          <a:xfrm>
            <a:off x="3226171" y="1481725"/>
            <a:ext cx="8934505" cy="4527317"/>
          </a:xfrm>
          <a:prstGeom prst="rect">
            <a:avLst/>
          </a:prstGeom>
          <a:ln>
            <a:solidFill>
              <a:schemeClr val="bg2">
                <a:lumMod val="75000"/>
              </a:schemeClr>
            </a:solidFill>
          </a:ln>
        </p:spPr>
      </p:pic>
      <p:sp>
        <p:nvSpPr>
          <p:cNvPr id="5" name="Rectangle 4"/>
          <p:cNvSpPr/>
          <p:nvPr/>
        </p:nvSpPr>
        <p:spPr bwMode="auto">
          <a:xfrm>
            <a:off x="385459" y="1481725"/>
            <a:ext cx="2759353" cy="452731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ts val="2244"/>
              </a:lnSpc>
              <a:spcBef>
                <a:spcPts val="612"/>
              </a:spcBef>
              <a:spcAft>
                <a:spcPts val="612"/>
              </a:spcAft>
            </a:pPr>
            <a:r>
              <a:rPr lang="en-US" sz="1632" dirty="0"/>
              <a:t>The Graphical View lets you visualize the DAG execution flow graphically. You can get move details about any vertex by clicking on it.</a:t>
            </a:r>
          </a:p>
        </p:txBody>
      </p:sp>
    </p:spTree>
    <p:extLst>
      <p:ext uri="{BB962C8B-B14F-4D97-AF65-F5344CB8AC3E}">
        <p14:creationId xmlns:p14="http://schemas.microsoft.com/office/powerpoint/2010/main" val="20849099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Ambari: Management Features Overview</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4</a:t>
            </a:fld>
            <a:endParaRPr lang="en-US" dirty="0"/>
          </a:p>
        </p:txBody>
      </p:sp>
      <p:pic>
        <p:nvPicPr>
          <p:cNvPr id="4" name="Picture 2" descr="https://community.hortonworks.com/topics/252/icon.html?t=24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283" y="2907732"/>
            <a:ext cx="1841135" cy="17583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nvPr>
        </p:nvGraphicFramePr>
        <p:xfrm>
          <a:off x="4063529" y="1547929"/>
          <a:ext cx="7003605" cy="4557252"/>
        </p:xfrm>
        <a:graphic>
          <a:graphicData uri="http://schemas.openxmlformats.org/drawingml/2006/table">
            <a:tbl>
              <a:tblPr firstRow="1" bandRow="1">
                <a:tableStyleId>{0505E3EF-67EA-436B-97B2-0124C06EBD24}</a:tableStyleId>
              </a:tblPr>
              <a:tblGrid>
                <a:gridCol w="7003605">
                  <a:extLst>
                    <a:ext uri="{9D8B030D-6E8A-4147-A177-3AD203B41FA5}">
                      <a16:colId xmlns:a16="http://schemas.microsoft.com/office/drawing/2014/main" val="2322989908"/>
                    </a:ext>
                  </a:extLst>
                </a:gridCol>
              </a:tblGrid>
              <a:tr h="651036">
                <a:tc>
                  <a:txBody>
                    <a:bodyPr/>
                    <a:lstStyle/>
                    <a:p>
                      <a:pPr marL="285750" indent="-285750">
                        <a:buClr>
                          <a:schemeClr val="accent3">
                            <a:lumMod val="75000"/>
                          </a:schemeClr>
                        </a:buClr>
                        <a:buFont typeface="Wingdings" panose="05000000000000000000" pitchFamily="2" charset="2"/>
                        <a:buChar char="v"/>
                      </a:pPr>
                      <a:r>
                        <a:rPr lang="en-US" sz="1800" b="0" dirty="0">
                          <a:solidFill>
                            <a:schemeClr val="tx1">
                              <a:lumMod val="85000"/>
                              <a:lumOff val="15000"/>
                            </a:schemeClr>
                          </a:solidFill>
                        </a:rPr>
                        <a:t>Interactive Wizard Driven cluster Installation</a:t>
                      </a:r>
                    </a:p>
                  </a:txBody>
                  <a:tcPr marL="93260" marR="93260" marT="46630" marB="466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4E4F8"/>
                    </a:solidFill>
                  </a:tcPr>
                </a:tc>
                <a:extLst>
                  <a:ext uri="{0D108BD9-81ED-4DB2-BD59-A6C34878D82A}">
                    <a16:rowId xmlns:a16="http://schemas.microsoft.com/office/drawing/2014/main" val="3376780452"/>
                  </a:ext>
                </a:extLst>
              </a:tr>
              <a:tr h="651036">
                <a:tc>
                  <a:txBody>
                    <a:bodyPr/>
                    <a:lstStyle/>
                    <a:p>
                      <a:pPr marL="285750" indent="-285750">
                        <a:buClr>
                          <a:schemeClr val="accent3">
                            <a:lumMod val="75000"/>
                          </a:schemeClr>
                        </a:buClr>
                        <a:buFont typeface="Wingdings" panose="05000000000000000000" pitchFamily="2" charset="2"/>
                        <a:buChar char="v"/>
                      </a:pPr>
                      <a:r>
                        <a:rPr lang="en-US" sz="1800" b="0" dirty="0">
                          <a:solidFill>
                            <a:schemeClr val="tx1">
                              <a:lumMod val="85000"/>
                              <a:lumOff val="15000"/>
                            </a:schemeClr>
                          </a:solidFill>
                        </a:rPr>
                        <a:t>Non-interactive API-drive</a:t>
                      </a:r>
                      <a:r>
                        <a:rPr lang="en-US" sz="1800" b="0" baseline="0" dirty="0">
                          <a:solidFill>
                            <a:schemeClr val="tx1">
                              <a:lumMod val="85000"/>
                              <a:lumOff val="15000"/>
                            </a:schemeClr>
                          </a:solidFill>
                        </a:rPr>
                        <a:t>n cluster installation</a:t>
                      </a:r>
                      <a:endParaRPr lang="en-US" sz="1800" b="0" dirty="0">
                        <a:solidFill>
                          <a:schemeClr val="tx1">
                            <a:lumMod val="85000"/>
                            <a:lumOff val="15000"/>
                          </a:schemeClr>
                        </a:solidFill>
                      </a:endParaRPr>
                    </a:p>
                  </a:txBody>
                  <a:tcPr marL="93260" marR="93260" marT="46630" marB="466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061605734"/>
                  </a:ext>
                </a:extLst>
              </a:tr>
              <a:tr h="651036">
                <a:tc>
                  <a:txBody>
                    <a:bodyPr/>
                    <a:lstStyle/>
                    <a:p>
                      <a:pPr marL="285750" indent="-285750">
                        <a:buClr>
                          <a:schemeClr val="accent3">
                            <a:lumMod val="75000"/>
                          </a:schemeClr>
                        </a:buClr>
                        <a:buFont typeface="Wingdings" panose="05000000000000000000" pitchFamily="2" charset="2"/>
                        <a:buChar char="v"/>
                      </a:pPr>
                      <a:r>
                        <a:rPr lang="en-US" sz="1800" b="0" dirty="0">
                          <a:solidFill>
                            <a:schemeClr val="tx1">
                              <a:lumMod val="85000"/>
                              <a:lumOff val="15000"/>
                            </a:schemeClr>
                          </a:solidFill>
                        </a:rPr>
                        <a:t>Granular</a:t>
                      </a:r>
                      <a:r>
                        <a:rPr lang="en-US" sz="1800" b="0" baseline="0" dirty="0">
                          <a:solidFill>
                            <a:schemeClr val="tx1">
                              <a:lumMod val="85000"/>
                              <a:lumOff val="15000"/>
                            </a:schemeClr>
                          </a:solidFill>
                        </a:rPr>
                        <a:t> control of cluster services start up and shut down</a:t>
                      </a:r>
                      <a:endParaRPr lang="en-US" sz="1800" b="0" dirty="0">
                        <a:solidFill>
                          <a:schemeClr val="tx1">
                            <a:lumMod val="85000"/>
                            <a:lumOff val="15000"/>
                          </a:schemeClr>
                        </a:solidFill>
                      </a:endParaRPr>
                    </a:p>
                  </a:txBody>
                  <a:tcPr marL="93260" marR="93260" marT="46630" marB="466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4E4F8"/>
                    </a:solidFill>
                  </a:tcPr>
                </a:tc>
                <a:extLst>
                  <a:ext uri="{0D108BD9-81ED-4DB2-BD59-A6C34878D82A}">
                    <a16:rowId xmlns:a16="http://schemas.microsoft.com/office/drawing/2014/main" val="2616765705"/>
                  </a:ext>
                </a:extLst>
              </a:tr>
              <a:tr h="651036">
                <a:tc>
                  <a:txBody>
                    <a:bodyPr/>
                    <a:lstStyle/>
                    <a:p>
                      <a:pPr marL="285750" indent="-285750">
                        <a:buClr>
                          <a:schemeClr val="accent3">
                            <a:lumMod val="75000"/>
                          </a:schemeClr>
                        </a:buClr>
                        <a:buFont typeface="Wingdings" panose="05000000000000000000" pitchFamily="2" charset="2"/>
                        <a:buChar char="v"/>
                      </a:pPr>
                      <a:r>
                        <a:rPr lang="en-US" sz="1800" b="0" dirty="0">
                          <a:solidFill>
                            <a:schemeClr val="tx1">
                              <a:lumMod val="85000"/>
                              <a:lumOff val="15000"/>
                            </a:schemeClr>
                          </a:solidFill>
                        </a:rPr>
                        <a:t>Cluster servi</a:t>
                      </a:r>
                      <a:r>
                        <a:rPr lang="en-US" sz="1800" b="0" baseline="0" dirty="0">
                          <a:solidFill>
                            <a:schemeClr val="tx1">
                              <a:lumMod val="85000"/>
                              <a:lumOff val="15000"/>
                            </a:schemeClr>
                          </a:solidFill>
                        </a:rPr>
                        <a:t>ce configuration management</a:t>
                      </a:r>
                      <a:endParaRPr lang="en-US" sz="1800" b="0" dirty="0">
                        <a:solidFill>
                          <a:schemeClr val="tx1">
                            <a:lumMod val="85000"/>
                            <a:lumOff val="15000"/>
                          </a:schemeClr>
                        </a:solidFill>
                      </a:endParaRPr>
                    </a:p>
                  </a:txBody>
                  <a:tcPr marL="93260" marR="93260" marT="46630" marB="466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891398853"/>
                  </a:ext>
                </a:extLst>
              </a:tr>
              <a:tr h="651036">
                <a:tc>
                  <a:txBody>
                    <a:bodyPr/>
                    <a:lstStyle/>
                    <a:p>
                      <a:pPr marL="285750" indent="-285750">
                        <a:buClr>
                          <a:schemeClr val="accent3">
                            <a:lumMod val="75000"/>
                          </a:schemeClr>
                        </a:buClr>
                        <a:buFont typeface="Wingdings" panose="05000000000000000000" pitchFamily="2" charset="2"/>
                        <a:buChar char="v"/>
                      </a:pPr>
                      <a:r>
                        <a:rPr lang="en-US" sz="1800" b="0" dirty="0">
                          <a:solidFill>
                            <a:schemeClr val="tx1">
                              <a:lumMod val="85000"/>
                              <a:lumOff val="15000"/>
                            </a:schemeClr>
                          </a:solidFill>
                        </a:rPr>
                        <a:t>Dashboard cluster monitoring with alerts</a:t>
                      </a:r>
                    </a:p>
                  </a:txBody>
                  <a:tcPr marL="93260" marR="93260" marT="46630" marB="466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4E4F8"/>
                    </a:solidFill>
                  </a:tcPr>
                </a:tc>
                <a:extLst>
                  <a:ext uri="{0D108BD9-81ED-4DB2-BD59-A6C34878D82A}">
                    <a16:rowId xmlns:a16="http://schemas.microsoft.com/office/drawing/2014/main" val="1791059065"/>
                  </a:ext>
                </a:extLst>
              </a:tr>
              <a:tr h="651036">
                <a:tc>
                  <a:txBody>
                    <a:bodyPr/>
                    <a:lstStyle/>
                    <a:p>
                      <a:pPr marL="285750" indent="-285750">
                        <a:buClr>
                          <a:schemeClr val="accent3">
                            <a:lumMod val="75000"/>
                          </a:schemeClr>
                        </a:buClr>
                        <a:buFont typeface="Wingdings" panose="05000000000000000000" pitchFamily="2" charset="2"/>
                        <a:buChar char="v"/>
                      </a:pPr>
                      <a:r>
                        <a:rPr lang="en-US" sz="1800" b="0" dirty="0">
                          <a:solidFill>
                            <a:schemeClr val="tx1">
                              <a:lumMod val="85000"/>
                              <a:lumOff val="15000"/>
                            </a:schemeClr>
                          </a:solidFill>
                        </a:rPr>
                        <a:t>REST API for integration with other vendors</a:t>
                      </a:r>
                    </a:p>
                  </a:txBody>
                  <a:tcPr marL="93260" marR="93260" marT="46630" marB="466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026711263"/>
                  </a:ext>
                </a:extLst>
              </a:tr>
              <a:tr h="651036">
                <a:tc>
                  <a:txBody>
                    <a:bodyPr/>
                    <a:lstStyle/>
                    <a:p>
                      <a:pPr marL="285750" indent="-285750">
                        <a:buClr>
                          <a:schemeClr val="accent3">
                            <a:lumMod val="75000"/>
                          </a:schemeClr>
                        </a:buClr>
                        <a:buFont typeface="Wingdings" panose="05000000000000000000" pitchFamily="2" charset="2"/>
                        <a:buChar char="v"/>
                      </a:pPr>
                      <a:r>
                        <a:rPr lang="en-US" sz="1800" b="0" dirty="0">
                          <a:solidFill>
                            <a:schemeClr val="tx1">
                              <a:lumMod val="85000"/>
                              <a:lumOff val="15000"/>
                            </a:schemeClr>
                          </a:solidFill>
                        </a:rPr>
                        <a:t>Ambari</a:t>
                      </a:r>
                      <a:r>
                        <a:rPr lang="en-US" sz="1800" b="0" baseline="0" dirty="0">
                          <a:solidFill>
                            <a:schemeClr val="tx1">
                              <a:lumMod val="85000"/>
                              <a:lumOff val="15000"/>
                            </a:schemeClr>
                          </a:solidFill>
                        </a:rPr>
                        <a:t> Views for custom plug-in</a:t>
                      </a:r>
                      <a:endParaRPr lang="en-US" sz="1800" b="0" dirty="0">
                        <a:solidFill>
                          <a:schemeClr val="tx1">
                            <a:lumMod val="85000"/>
                            <a:lumOff val="15000"/>
                          </a:schemeClr>
                        </a:solidFill>
                      </a:endParaRPr>
                    </a:p>
                  </a:txBody>
                  <a:tcPr marL="93260" marR="93260" marT="46630" marB="466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4E4F8"/>
                    </a:solidFill>
                  </a:tcPr>
                </a:tc>
                <a:extLst>
                  <a:ext uri="{0D108BD9-81ED-4DB2-BD59-A6C34878D82A}">
                    <a16:rowId xmlns:a16="http://schemas.microsoft.com/office/drawing/2014/main" val="4216207554"/>
                  </a:ext>
                </a:extLst>
              </a:tr>
            </a:tbl>
          </a:graphicData>
        </a:graphic>
      </p:graphicFrame>
      <p:cxnSp>
        <p:nvCxnSpPr>
          <p:cNvPr id="7" name="Straight Arrow Connector 6"/>
          <p:cNvCxnSpPr>
            <a:stCxn id="4" idx="0"/>
          </p:cNvCxnSpPr>
          <p:nvPr/>
        </p:nvCxnSpPr>
        <p:spPr>
          <a:xfrm flipV="1">
            <a:off x="1541850" y="1547928"/>
            <a:ext cx="2521678" cy="1359804"/>
          </a:xfrm>
          <a:prstGeom prst="straightConnector1">
            <a:avLst/>
          </a:prstGeom>
          <a:ln w="28575">
            <a:solidFill>
              <a:schemeClr val="accent3">
                <a:lumMod val="60000"/>
                <a:lumOff val="40000"/>
              </a:schemeClr>
            </a:solidFill>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9" name="Straight Connector 8"/>
          <p:cNvCxnSpPr>
            <a:stCxn id="4" idx="2"/>
          </p:cNvCxnSpPr>
          <p:nvPr/>
        </p:nvCxnSpPr>
        <p:spPr>
          <a:xfrm>
            <a:off x="1541850" y="4666066"/>
            <a:ext cx="2521678" cy="1439118"/>
          </a:xfrm>
          <a:prstGeom prst="line">
            <a:avLst/>
          </a:prstGeom>
          <a:ln w="28575">
            <a:solidFill>
              <a:schemeClr val="accent3">
                <a:lumMod val="60000"/>
                <a:lumOff val="40000"/>
              </a:schemeClr>
            </a:solidFill>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1" name="Straight Connector 10"/>
          <p:cNvCxnSpPr/>
          <p:nvPr/>
        </p:nvCxnSpPr>
        <p:spPr>
          <a:xfrm>
            <a:off x="4063529" y="1547928"/>
            <a:ext cx="7003605" cy="0"/>
          </a:xfrm>
          <a:prstGeom prst="line">
            <a:avLst/>
          </a:prstGeom>
          <a:ln w="38100">
            <a:solidFill>
              <a:schemeClr val="accent3">
                <a:lumMod val="60000"/>
                <a:lumOff val="40000"/>
              </a:schemeClr>
            </a:solidFill>
            <a:headEnd type="none"/>
            <a:tailEnd type="none"/>
          </a:ln>
        </p:spPr>
        <p:style>
          <a:lnRef idx="1">
            <a:schemeClr val="accent3"/>
          </a:lnRef>
          <a:fillRef idx="0">
            <a:schemeClr val="accent3"/>
          </a:fillRef>
          <a:effectRef idx="0">
            <a:schemeClr val="accent3"/>
          </a:effectRef>
          <a:fontRef idx="minor">
            <a:schemeClr val="tx1"/>
          </a:fontRef>
        </p:style>
      </p:cxnSp>
      <p:cxnSp>
        <p:nvCxnSpPr>
          <p:cNvPr id="12" name="Straight Connector 11"/>
          <p:cNvCxnSpPr/>
          <p:nvPr/>
        </p:nvCxnSpPr>
        <p:spPr>
          <a:xfrm>
            <a:off x="4074745" y="6077945"/>
            <a:ext cx="7003605" cy="0"/>
          </a:xfrm>
          <a:prstGeom prst="line">
            <a:avLst/>
          </a:prstGeom>
          <a:ln w="38100">
            <a:solidFill>
              <a:schemeClr val="accent3">
                <a:lumMod val="60000"/>
                <a:lumOff val="40000"/>
              </a:schemeClr>
            </a:solidFill>
            <a:headEnd type="none"/>
            <a:tailEnd type="non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71973273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bwMode="auto">
          <a:xfrm>
            <a:off x="510449" y="1124892"/>
            <a:ext cx="11498902" cy="54410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Apache Ambari: Architecture Overview</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5</a:t>
            </a:fld>
            <a:endParaRPr lang="en-US" dirty="0"/>
          </a:p>
        </p:txBody>
      </p:sp>
      <p:grpSp>
        <p:nvGrpSpPr>
          <p:cNvPr id="7" name="Group 6"/>
          <p:cNvGrpSpPr/>
          <p:nvPr/>
        </p:nvGrpSpPr>
        <p:grpSpPr>
          <a:xfrm>
            <a:off x="1169446" y="5097766"/>
            <a:ext cx="1707900" cy="1375562"/>
            <a:chOff x="1068636" y="4175393"/>
            <a:chExt cx="1674564" cy="1348713"/>
          </a:xfrm>
        </p:grpSpPr>
        <p:sp>
          <p:nvSpPr>
            <p:cNvPr id="4" name="Rectangle 3"/>
            <p:cNvSpPr/>
            <p:nvPr/>
          </p:nvSpPr>
          <p:spPr bwMode="auto">
            <a:xfrm>
              <a:off x="1068636" y="4175393"/>
              <a:ext cx="1674564" cy="134871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5" name="Rounded Rectangle 4"/>
            <p:cNvSpPr/>
            <p:nvPr/>
          </p:nvSpPr>
          <p:spPr bwMode="auto">
            <a:xfrm>
              <a:off x="1511242" y="4280106"/>
              <a:ext cx="789352" cy="56964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chemeClr val="bg1"/>
                  </a:solidFill>
                  <a:ea typeface="Segoe UI" pitchFamily="34" charset="0"/>
                  <a:cs typeface="Segoe UI" pitchFamily="34" charset="0"/>
                </a:rPr>
                <a:t>Ambari Agent</a:t>
              </a:r>
            </a:p>
          </p:txBody>
        </p:sp>
        <p:sp>
          <p:nvSpPr>
            <p:cNvPr id="6" name="TextBox 5"/>
            <p:cNvSpPr txBox="1"/>
            <p:nvPr/>
          </p:nvSpPr>
          <p:spPr>
            <a:xfrm>
              <a:off x="1189481" y="5102285"/>
              <a:ext cx="1432874" cy="407624"/>
            </a:xfrm>
            <a:prstGeom prst="rect">
              <a:avLst/>
            </a:prstGeom>
            <a:noFill/>
          </p:spPr>
          <p:txBody>
            <a:bodyPr wrap="none" lIns="186521" tIns="149217" rIns="186521" bIns="149217" rtlCol="0">
              <a:noAutofit/>
            </a:bodyPr>
            <a:lstStyle/>
            <a:p>
              <a:pPr algn="ctr">
                <a:lnSpc>
                  <a:spcPct val="90000"/>
                </a:lnSpc>
                <a:spcAft>
                  <a:spcPts val="612"/>
                </a:spcAft>
              </a:pPr>
              <a:r>
                <a:rPr lang="en-US" sz="1632" dirty="0">
                  <a:solidFill>
                    <a:schemeClr val="bg1"/>
                  </a:solidFill>
                </a:rPr>
                <a:t>Worker Node</a:t>
              </a:r>
            </a:p>
          </p:txBody>
        </p:sp>
      </p:grpSp>
      <p:grpSp>
        <p:nvGrpSpPr>
          <p:cNvPr id="16" name="Group 15"/>
          <p:cNvGrpSpPr/>
          <p:nvPr/>
        </p:nvGrpSpPr>
        <p:grpSpPr>
          <a:xfrm>
            <a:off x="3434821" y="5097766"/>
            <a:ext cx="1707900" cy="1375562"/>
            <a:chOff x="1068636" y="4175393"/>
            <a:chExt cx="1674564" cy="1348713"/>
          </a:xfrm>
        </p:grpSpPr>
        <p:sp>
          <p:nvSpPr>
            <p:cNvPr id="17" name="Rectangle 16"/>
            <p:cNvSpPr/>
            <p:nvPr/>
          </p:nvSpPr>
          <p:spPr bwMode="auto">
            <a:xfrm>
              <a:off x="1068636" y="4175393"/>
              <a:ext cx="1674564" cy="134871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18" name="Rounded Rectangle 17"/>
            <p:cNvSpPr/>
            <p:nvPr/>
          </p:nvSpPr>
          <p:spPr bwMode="auto">
            <a:xfrm>
              <a:off x="1511242" y="4280106"/>
              <a:ext cx="789352" cy="56964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chemeClr val="bg1"/>
                  </a:solidFill>
                  <a:ea typeface="Segoe UI" pitchFamily="34" charset="0"/>
                  <a:cs typeface="Segoe UI" pitchFamily="34" charset="0"/>
                </a:rPr>
                <a:t>Ambari Agent</a:t>
              </a:r>
            </a:p>
          </p:txBody>
        </p:sp>
        <p:sp>
          <p:nvSpPr>
            <p:cNvPr id="19" name="TextBox 18"/>
            <p:cNvSpPr txBox="1"/>
            <p:nvPr/>
          </p:nvSpPr>
          <p:spPr>
            <a:xfrm>
              <a:off x="1189481" y="5102285"/>
              <a:ext cx="1432874" cy="407624"/>
            </a:xfrm>
            <a:prstGeom prst="rect">
              <a:avLst/>
            </a:prstGeom>
            <a:noFill/>
          </p:spPr>
          <p:txBody>
            <a:bodyPr wrap="none" lIns="186521" tIns="149217" rIns="186521" bIns="149217" rtlCol="0">
              <a:noAutofit/>
            </a:bodyPr>
            <a:lstStyle/>
            <a:p>
              <a:pPr algn="ctr">
                <a:lnSpc>
                  <a:spcPct val="90000"/>
                </a:lnSpc>
                <a:spcAft>
                  <a:spcPts val="612"/>
                </a:spcAft>
              </a:pPr>
              <a:r>
                <a:rPr lang="en-US" sz="1632" dirty="0">
                  <a:solidFill>
                    <a:schemeClr val="bg1"/>
                  </a:solidFill>
                </a:rPr>
                <a:t>Worker Node</a:t>
              </a:r>
            </a:p>
          </p:txBody>
        </p:sp>
      </p:grpSp>
      <p:grpSp>
        <p:nvGrpSpPr>
          <p:cNvPr id="20" name="Group 19"/>
          <p:cNvGrpSpPr/>
          <p:nvPr/>
        </p:nvGrpSpPr>
        <p:grpSpPr>
          <a:xfrm>
            <a:off x="5740458" y="5097766"/>
            <a:ext cx="1707900" cy="1375562"/>
            <a:chOff x="1068636" y="4175393"/>
            <a:chExt cx="1674564" cy="1348713"/>
          </a:xfrm>
        </p:grpSpPr>
        <p:sp>
          <p:nvSpPr>
            <p:cNvPr id="21" name="Rectangle 20"/>
            <p:cNvSpPr/>
            <p:nvPr/>
          </p:nvSpPr>
          <p:spPr bwMode="auto">
            <a:xfrm>
              <a:off x="1068636" y="4175393"/>
              <a:ext cx="1674564" cy="134871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22" name="Rounded Rectangle 21"/>
            <p:cNvSpPr/>
            <p:nvPr/>
          </p:nvSpPr>
          <p:spPr bwMode="auto">
            <a:xfrm>
              <a:off x="1511242" y="4280106"/>
              <a:ext cx="789352" cy="56964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chemeClr val="bg1"/>
                  </a:solidFill>
                  <a:ea typeface="Segoe UI" pitchFamily="34" charset="0"/>
                  <a:cs typeface="Segoe UI" pitchFamily="34" charset="0"/>
                </a:rPr>
                <a:t>Ambari Agent</a:t>
              </a:r>
            </a:p>
          </p:txBody>
        </p:sp>
        <p:sp>
          <p:nvSpPr>
            <p:cNvPr id="23" name="TextBox 22"/>
            <p:cNvSpPr txBox="1"/>
            <p:nvPr/>
          </p:nvSpPr>
          <p:spPr>
            <a:xfrm>
              <a:off x="1189481" y="5102285"/>
              <a:ext cx="1432874" cy="407624"/>
            </a:xfrm>
            <a:prstGeom prst="rect">
              <a:avLst/>
            </a:prstGeom>
            <a:noFill/>
          </p:spPr>
          <p:txBody>
            <a:bodyPr wrap="none" lIns="186521" tIns="149217" rIns="186521" bIns="149217" rtlCol="0">
              <a:noAutofit/>
            </a:bodyPr>
            <a:lstStyle/>
            <a:p>
              <a:pPr algn="ctr">
                <a:lnSpc>
                  <a:spcPct val="90000"/>
                </a:lnSpc>
                <a:spcAft>
                  <a:spcPts val="612"/>
                </a:spcAft>
              </a:pPr>
              <a:r>
                <a:rPr lang="en-US" sz="1632" dirty="0">
                  <a:solidFill>
                    <a:schemeClr val="bg1"/>
                  </a:solidFill>
                </a:rPr>
                <a:t>Worker Node</a:t>
              </a:r>
            </a:p>
          </p:txBody>
        </p:sp>
      </p:grpSp>
      <p:grpSp>
        <p:nvGrpSpPr>
          <p:cNvPr id="24" name="Group 23"/>
          <p:cNvGrpSpPr/>
          <p:nvPr/>
        </p:nvGrpSpPr>
        <p:grpSpPr>
          <a:xfrm>
            <a:off x="7791304" y="5097766"/>
            <a:ext cx="1707900" cy="1375562"/>
            <a:chOff x="1068636" y="4175393"/>
            <a:chExt cx="1674564" cy="1348713"/>
          </a:xfrm>
        </p:grpSpPr>
        <p:sp>
          <p:nvSpPr>
            <p:cNvPr id="25" name="Rectangle 24"/>
            <p:cNvSpPr/>
            <p:nvPr/>
          </p:nvSpPr>
          <p:spPr bwMode="auto">
            <a:xfrm>
              <a:off x="1068636" y="4175393"/>
              <a:ext cx="1674564" cy="134871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26" name="Rounded Rectangle 25"/>
            <p:cNvSpPr/>
            <p:nvPr/>
          </p:nvSpPr>
          <p:spPr bwMode="auto">
            <a:xfrm>
              <a:off x="1511242" y="4280106"/>
              <a:ext cx="789352" cy="56964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chemeClr val="bg1"/>
                  </a:solidFill>
                  <a:ea typeface="Segoe UI" pitchFamily="34" charset="0"/>
                  <a:cs typeface="Segoe UI" pitchFamily="34" charset="0"/>
                </a:rPr>
                <a:t>Ambari Agent</a:t>
              </a:r>
            </a:p>
          </p:txBody>
        </p:sp>
        <p:sp>
          <p:nvSpPr>
            <p:cNvPr id="27" name="TextBox 26"/>
            <p:cNvSpPr txBox="1"/>
            <p:nvPr/>
          </p:nvSpPr>
          <p:spPr>
            <a:xfrm>
              <a:off x="1189481" y="5102285"/>
              <a:ext cx="1432874" cy="407624"/>
            </a:xfrm>
            <a:prstGeom prst="rect">
              <a:avLst/>
            </a:prstGeom>
            <a:noFill/>
          </p:spPr>
          <p:txBody>
            <a:bodyPr wrap="none" lIns="186521" tIns="149217" rIns="186521" bIns="149217" rtlCol="0">
              <a:noAutofit/>
            </a:bodyPr>
            <a:lstStyle/>
            <a:p>
              <a:pPr algn="ctr">
                <a:lnSpc>
                  <a:spcPct val="90000"/>
                </a:lnSpc>
                <a:spcAft>
                  <a:spcPts val="612"/>
                </a:spcAft>
              </a:pPr>
              <a:r>
                <a:rPr lang="en-US" sz="1632" dirty="0">
                  <a:solidFill>
                    <a:schemeClr val="bg1"/>
                  </a:solidFill>
                </a:rPr>
                <a:t>Worker Node</a:t>
              </a:r>
            </a:p>
          </p:txBody>
        </p:sp>
      </p:grpSp>
      <p:grpSp>
        <p:nvGrpSpPr>
          <p:cNvPr id="28" name="Group 27"/>
          <p:cNvGrpSpPr/>
          <p:nvPr/>
        </p:nvGrpSpPr>
        <p:grpSpPr>
          <a:xfrm>
            <a:off x="9810072" y="5097766"/>
            <a:ext cx="1707900" cy="1375562"/>
            <a:chOff x="1068636" y="4175393"/>
            <a:chExt cx="1674564" cy="1348713"/>
          </a:xfrm>
        </p:grpSpPr>
        <p:sp>
          <p:nvSpPr>
            <p:cNvPr id="29" name="Rectangle 28"/>
            <p:cNvSpPr/>
            <p:nvPr/>
          </p:nvSpPr>
          <p:spPr bwMode="auto">
            <a:xfrm>
              <a:off x="1068636" y="4175393"/>
              <a:ext cx="1674564" cy="134871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30" name="Rounded Rectangle 29"/>
            <p:cNvSpPr/>
            <p:nvPr/>
          </p:nvSpPr>
          <p:spPr bwMode="auto">
            <a:xfrm>
              <a:off x="1511242" y="4280106"/>
              <a:ext cx="789352" cy="56964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chemeClr val="bg1"/>
                  </a:solidFill>
                  <a:ea typeface="Segoe UI" pitchFamily="34" charset="0"/>
                  <a:cs typeface="Segoe UI" pitchFamily="34" charset="0"/>
                </a:rPr>
                <a:t>Ambari Agent</a:t>
              </a:r>
            </a:p>
          </p:txBody>
        </p:sp>
        <p:sp>
          <p:nvSpPr>
            <p:cNvPr id="31" name="TextBox 30"/>
            <p:cNvSpPr txBox="1"/>
            <p:nvPr/>
          </p:nvSpPr>
          <p:spPr>
            <a:xfrm>
              <a:off x="1189481" y="5102285"/>
              <a:ext cx="1432874" cy="407624"/>
            </a:xfrm>
            <a:prstGeom prst="rect">
              <a:avLst/>
            </a:prstGeom>
            <a:noFill/>
          </p:spPr>
          <p:txBody>
            <a:bodyPr wrap="none" lIns="186521" tIns="149217" rIns="186521" bIns="149217" rtlCol="0">
              <a:noAutofit/>
            </a:bodyPr>
            <a:lstStyle/>
            <a:p>
              <a:pPr algn="ctr">
                <a:lnSpc>
                  <a:spcPct val="90000"/>
                </a:lnSpc>
                <a:spcAft>
                  <a:spcPts val="612"/>
                </a:spcAft>
              </a:pPr>
              <a:r>
                <a:rPr lang="en-US" sz="1632" dirty="0">
                  <a:solidFill>
                    <a:schemeClr val="bg1"/>
                  </a:solidFill>
                </a:rPr>
                <a:t>Worker Node</a:t>
              </a:r>
            </a:p>
          </p:txBody>
        </p:sp>
      </p:grpSp>
      <p:sp>
        <p:nvSpPr>
          <p:cNvPr id="32" name="Rectangle 31"/>
          <p:cNvSpPr/>
          <p:nvPr/>
        </p:nvSpPr>
        <p:spPr bwMode="auto">
          <a:xfrm>
            <a:off x="4564404" y="3366338"/>
            <a:ext cx="4060009" cy="1086442"/>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33" name="Rectangle 32"/>
          <p:cNvSpPr/>
          <p:nvPr/>
        </p:nvSpPr>
        <p:spPr bwMode="auto">
          <a:xfrm>
            <a:off x="5416943" y="2259577"/>
            <a:ext cx="2354933" cy="56892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chemeClr val="bg1"/>
                </a:solidFill>
                <a:ea typeface="Segoe UI" pitchFamily="34" charset="0"/>
                <a:cs typeface="Segoe UI" pitchFamily="34" charset="0"/>
              </a:rPr>
              <a:t>Ambari Web UI</a:t>
            </a:r>
          </a:p>
        </p:txBody>
      </p:sp>
      <p:sp>
        <p:nvSpPr>
          <p:cNvPr id="35" name="TextBox 34"/>
          <p:cNvSpPr txBox="1"/>
          <p:nvPr/>
        </p:nvSpPr>
        <p:spPr>
          <a:xfrm>
            <a:off x="6355337" y="2873893"/>
            <a:ext cx="1692918" cy="444481"/>
          </a:xfrm>
          <a:prstGeom prst="rect">
            <a:avLst/>
          </a:prstGeom>
          <a:noFill/>
        </p:spPr>
        <p:txBody>
          <a:bodyPr wrap="none" lIns="186521" tIns="149217" rIns="186521" bIns="149217" rtlCol="0" anchor="ctr">
            <a:noAutofit/>
          </a:bodyPr>
          <a:lstStyle/>
          <a:p>
            <a:pPr algn="ctr">
              <a:lnSpc>
                <a:spcPct val="90000"/>
              </a:lnSpc>
              <a:spcAft>
                <a:spcPts val="612"/>
              </a:spcAft>
            </a:pPr>
            <a:r>
              <a:rPr lang="en-US" sz="1836" dirty="0"/>
              <a:t>REST API</a:t>
            </a:r>
          </a:p>
        </p:txBody>
      </p:sp>
      <p:cxnSp>
        <p:nvCxnSpPr>
          <p:cNvPr id="37" name="Straight Connector 36"/>
          <p:cNvCxnSpPr/>
          <p:nvPr/>
        </p:nvCxnSpPr>
        <p:spPr>
          <a:xfrm flipV="1">
            <a:off x="2023395" y="4648945"/>
            <a:ext cx="8663885" cy="33708"/>
          </a:xfrm>
          <a:prstGeom prst="line">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023396" y="4682654"/>
            <a:ext cx="0" cy="412276"/>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0664022" y="4682654"/>
            <a:ext cx="0" cy="412276"/>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4288771" y="4682654"/>
            <a:ext cx="0" cy="412276"/>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8645254" y="4682654"/>
            <a:ext cx="0" cy="412276"/>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568190" y="4457926"/>
            <a:ext cx="0" cy="652822"/>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628096" y="3696289"/>
            <a:ext cx="1932624" cy="460683"/>
          </a:xfrm>
          <a:prstGeom prst="rect">
            <a:avLst/>
          </a:prstGeom>
          <a:solidFill>
            <a:schemeClr val="accent6">
              <a:lumMod val="50000"/>
            </a:schemeClr>
          </a:solidFill>
        </p:spPr>
        <p:txBody>
          <a:bodyPr wrap="none" lIns="186521" tIns="149217" rIns="186521" bIns="149217" rtlCol="0" anchor="ctr">
            <a:noAutofit/>
          </a:bodyPr>
          <a:lstStyle/>
          <a:p>
            <a:pPr algn="ctr">
              <a:lnSpc>
                <a:spcPct val="90000"/>
              </a:lnSpc>
              <a:spcAft>
                <a:spcPts val="612"/>
              </a:spcAft>
            </a:pPr>
            <a:r>
              <a:rPr lang="en-US" sz="1836" dirty="0">
                <a:solidFill>
                  <a:schemeClr val="bg1">
                    <a:lumMod val="95000"/>
                  </a:schemeClr>
                </a:solidFill>
              </a:rPr>
              <a:t>Ambari Server</a:t>
            </a:r>
          </a:p>
        </p:txBody>
      </p:sp>
      <p:cxnSp>
        <p:nvCxnSpPr>
          <p:cNvPr id="48" name="Straight Connector 47"/>
          <p:cNvCxnSpPr>
            <a:stCxn id="33" idx="2"/>
            <a:endCxn id="32" idx="0"/>
          </p:cNvCxnSpPr>
          <p:nvPr/>
        </p:nvCxnSpPr>
        <p:spPr>
          <a:xfrm flipH="1">
            <a:off x="6594409" y="2828499"/>
            <a:ext cx="1" cy="537839"/>
          </a:xfrm>
          <a:prstGeom prst="line">
            <a:avLst/>
          </a:prstGeom>
          <a:ln w="28575">
            <a:solidFill>
              <a:schemeClr val="accent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bwMode="auto">
          <a:xfrm>
            <a:off x="4593559" y="1375254"/>
            <a:ext cx="1128172" cy="451178"/>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solidFill>
                  <a:schemeClr val="bg1"/>
                </a:solidFill>
                <a:ea typeface="Segoe UI" pitchFamily="34" charset="0"/>
                <a:cs typeface="Segoe UI" pitchFamily="34" charset="0"/>
              </a:rPr>
              <a:t>View</a:t>
            </a:r>
          </a:p>
        </p:txBody>
      </p:sp>
      <p:sp>
        <p:nvSpPr>
          <p:cNvPr id="50" name="Rounded Rectangle 49"/>
          <p:cNvSpPr/>
          <p:nvPr/>
        </p:nvSpPr>
        <p:spPr bwMode="auto">
          <a:xfrm>
            <a:off x="6030323" y="1357707"/>
            <a:ext cx="1128172" cy="451178"/>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solidFill>
                  <a:schemeClr val="bg1"/>
                </a:solidFill>
                <a:ea typeface="Segoe UI" pitchFamily="34" charset="0"/>
                <a:cs typeface="Segoe UI" pitchFamily="34" charset="0"/>
              </a:rPr>
              <a:t>View</a:t>
            </a:r>
          </a:p>
        </p:txBody>
      </p:sp>
      <p:sp>
        <p:nvSpPr>
          <p:cNvPr id="51" name="Rounded Rectangle 50"/>
          <p:cNvSpPr/>
          <p:nvPr/>
        </p:nvSpPr>
        <p:spPr bwMode="auto">
          <a:xfrm>
            <a:off x="7431161" y="1344597"/>
            <a:ext cx="1128172" cy="451178"/>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solidFill>
                  <a:schemeClr val="bg1"/>
                </a:solidFill>
                <a:ea typeface="Segoe UI" pitchFamily="34" charset="0"/>
                <a:cs typeface="Segoe UI" pitchFamily="34" charset="0"/>
              </a:rPr>
              <a:t>View</a:t>
            </a:r>
          </a:p>
        </p:txBody>
      </p:sp>
      <p:cxnSp>
        <p:nvCxnSpPr>
          <p:cNvPr id="53" name="Straight Connector 52"/>
          <p:cNvCxnSpPr>
            <a:stCxn id="49" idx="2"/>
          </p:cNvCxnSpPr>
          <p:nvPr/>
        </p:nvCxnSpPr>
        <p:spPr>
          <a:xfrm>
            <a:off x="5157645" y="1826433"/>
            <a:ext cx="687336" cy="433144"/>
          </a:xfrm>
          <a:prstGeom prst="line">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51" idx="2"/>
          </p:cNvCxnSpPr>
          <p:nvPr/>
        </p:nvCxnSpPr>
        <p:spPr>
          <a:xfrm flipH="1">
            <a:off x="7429631" y="1795775"/>
            <a:ext cx="565616" cy="445769"/>
          </a:xfrm>
          <a:prstGeom prst="line">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594408" y="1808885"/>
            <a:ext cx="0" cy="450692"/>
          </a:xfrm>
          <a:prstGeom prst="line">
            <a:avLst/>
          </a:prstGeom>
          <a:ln w="28575">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830469" y="1282302"/>
            <a:ext cx="1164818" cy="500323"/>
          </a:xfrm>
          <a:prstGeom prst="rect">
            <a:avLst/>
          </a:prstGeom>
          <a:noFill/>
        </p:spPr>
        <p:txBody>
          <a:bodyPr wrap="none" lIns="186521" tIns="149217" rIns="186521" bIns="149217" rtlCol="0">
            <a:noAutofit/>
          </a:bodyPr>
          <a:lstStyle/>
          <a:p>
            <a:pPr>
              <a:lnSpc>
                <a:spcPct val="90000"/>
              </a:lnSpc>
              <a:spcAft>
                <a:spcPts val="612"/>
              </a:spcAft>
            </a:pPr>
            <a:r>
              <a:rPr lang="en-US" sz="1836" dirty="0">
                <a:solidFill>
                  <a:schemeClr val="tx1">
                    <a:lumMod val="85000"/>
                    <a:lumOff val="15000"/>
                  </a:schemeClr>
                </a:solidFill>
              </a:rPr>
              <a:t>plugins</a:t>
            </a:r>
          </a:p>
        </p:txBody>
      </p:sp>
      <p:sp>
        <p:nvSpPr>
          <p:cNvPr id="59" name="Rectangle 58"/>
          <p:cNvSpPr/>
          <p:nvPr/>
        </p:nvSpPr>
        <p:spPr bwMode="auto">
          <a:xfrm>
            <a:off x="4433152" y="1238494"/>
            <a:ext cx="4212102" cy="684399"/>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pic>
        <p:nvPicPr>
          <p:cNvPr id="34818" name="Picture 2" descr="http://www.iconsdb.com/icons/preview/persian-red/database-5-xx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14554" y="3649602"/>
            <a:ext cx="460403" cy="460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1725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 y="2726755"/>
            <a:ext cx="12434711" cy="946413"/>
          </a:xfrm>
          <a:solidFill>
            <a:schemeClr val="accent3"/>
          </a:solidFill>
        </p:spPr>
        <p:txBody>
          <a:bodyPr/>
          <a:lstStyle/>
          <a:p>
            <a:pPr algn="ctr"/>
            <a:r>
              <a:rPr lang="en-US" dirty="0">
                <a:solidFill>
                  <a:schemeClr val="bg1"/>
                </a:solidFill>
              </a:rPr>
              <a:t>Managing HDInsight with </a:t>
            </a:r>
            <a:r>
              <a:rPr lang="en-US" dirty="0" err="1">
                <a:solidFill>
                  <a:schemeClr val="bg1"/>
                </a:solidFill>
              </a:rPr>
              <a:t>Amabari</a:t>
            </a:r>
            <a:endParaRPr lang="en-US" dirty="0">
              <a:solidFill>
                <a:schemeClr val="bg1"/>
              </a:solidFill>
            </a:endParaRP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6</a:t>
            </a:fld>
            <a:endParaRPr lang="en-US" dirty="0"/>
          </a:p>
        </p:txBody>
      </p:sp>
    </p:spTree>
    <p:extLst>
      <p:ext uri="{BB962C8B-B14F-4D97-AF65-F5344CB8AC3E}">
        <p14:creationId xmlns:p14="http://schemas.microsoft.com/office/powerpoint/2010/main" val="26882728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HDInsight and Ambari</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7</a:t>
            </a:fld>
            <a:endParaRPr lang="en-US" dirty="0"/>
          </a:p>
        </p:txBody>
      </p:sp>
      <p:sp>
        <p:nvSpPr>
          <p:cNvPr id="4" name="Title 1"/>
          <p:cNvSpPr txBox="1">
            <a:spLocks/>
          </p:cNvSpPr>
          <p:nvPr/>
        </p:nvSpPr>
        <p:spPr>
          <a:xfrm>
            <a:off x="399917" y="1238496"/>
            <a:ext cx="11505815" cy="588254"/>
          </a:xfrm>
          <a:prstGeom prst="rect">
            <a:avLst/>
          </a:prstGeom>
          <a:solidFill>
            <a:schemeClr val="accent3"/>
          </a:solidFill>
        </p:spPr>
        <p:txBody>
          <a:bodyPr vert="horz" wrap="square" lIns="149217" tIns="93260" rIns="149217" bIns="93260" rtlCol="0" anchor="t">
            <a:noAutofit/>
          </a:bodyPr>
          <a:lstStyle>
            <a:lvl1pPr algn="l" defTabSz="913505" rtl="0" eaLnBrk="1" fontAlgn="base" hangingPunct="1">
              <a:lnSpc>
                <a:spcPct val="90000"/>
              </a:lnSpc>
              <a:spcBef>
                <a:spcPct val="0"/>
              </a:spcBef>
              <a:spcAft>
                <a:spcPct val="0"/>
              </a:spcAft>
              <a:defRPr lang="en-US" sz="5098" kern="1200" spc="-10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algn="ctr"/>
            <a:r>
              <a:rPr lang="en-US" sz="2448" dirty="0">
                <a:solidFill>
                  <a:schemeClr val="bg1"/>
                </a:solidFill>
                <a:latin typeface="+mn-lt"/>
              </a:rPr>
              <a:t>The Ambari Web UI can be launched directly from the Azure HDInsight Portal</a:t>
            </a:r>
          </a:p>
        </p:txBody>
      </p:sp>
      <p:pic>
        <p:nvPicPr>
          <p:cNvPr id="10" name="Picture 9"/>
          <p:cNvPicPr>
            <a:picLocks noChangeAspect="1"/>
          </p:cNvPicPr>
          <p:nvPr/>
        </p:nvPicPr>
        <p:blipFill>
          <a:blip r:embed="rId2"/>
          <a:stretch>
            <a:fillRect/>
          </a:stretch>
        </p:blipFill>
        <p:spPr>
          <a:xfrm>
            <a:off x="1566622" y="1915583"/>
            <a:ext cx="5615049" cy="4905882"/>
          </a:xfrm>
          <a:prstGeom prst="rect">
            <a:avLst/>
          </a:prstGeom>
          <a:ln>
            <a:solidFill>
              <a:schemeClr val="bg2">
                <a:lumMod val="25000"/>
              </a:schemeClr>
            </a:solidFill>
          </a:ln>
        </p:spPr>
      </p:pic>
      <p:pic>
        <p:nvPicPr>
          <p:cNvPr id="12" name="Picture 11"/>
          <p:cNvPicPr>
            <a:picLocks noChangeAspect="1"/>
          </p:cNvPicPr>
          <p:nvPr/>
        </p:nvPicPr>
        <p:blipFill>
          <a:blip r:embed="rId3"/>
          <a:stretch>
            <a:fillRect/>
          </a:stretch>
        </p:blipFill>
        <p:spPr>
          <a:xfrm>
            <a:off x="5508654" y="2149906"/>
            <a:ext cx="6809947" cy="4371578"/>
          </a:xfrm>
          <a:prstGeom prst="rect">
            <a:avLst/>
          </a:prstGeom>
        </p:spPr>
      </p:pic>
    </p:spTree>
    <p:extLst>
      <p:ext uri="{BB962C8B-B14F-4D97-AF65-F5344CB8AC3E}">
        <p14:creationId xmlns:p14="http://schemas.microsoft.com/office/powerpoint/2010/main" val="3127444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 y="3007361"/>
            <a:ext cx="12434710" cy="946413"/>
          </a:xfrm>
          <a:solidFill>
            <a:schemeClr val="accent3"/>
          </a:solidFill>
        </p:spPr>
        <p:txBody>
          <a:bodyPr/>
          <a:lstStyle/>
          <a:p>
            <a:pPr algn="ctr"/>
            <a:r>
              <a:rPr lang="en-US" dirty="0" err="1">
                <a:solidFill>
                  <a:schemeClr val="bg1"/>
                </a:solidFill>
              </a:rPr>
              <a:t>Ambari</a:t>
            </a:r>
            <a:r>
              <a:rPr lang="en-US" dirty="0">
                <a:solidFill>
                  <a:schemeClr val="bg1"/>
                </a:solidFill>
              </a:rPr>
              <a:t> Web UI Dashboard</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8</a:t>
            </a:fld>
            <a:endParaRPr lang="en-US" dirty="0"/>
          </a:p>
        </p:txBody>
      </p:sp>
    </p:spTree>
    <p:extLst>
      <p:ext uri="{BB962C8B-B14F-4D97-AF65-F5344CB8AC3E}">
        <p14:creationId xmlns:p14="http://schemas.microsoft.com/office/powerpoint/2010/main" val="48391351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Ambari Web UI: Dashboard Metrics</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9</a:t>
            </a:fld>
            <a:endParaRPr lang="en-US" dirty="0"/>
          </a:p>
        </p:txBody>
      </p:sp>
      <p:pic>
        <p:nvPicPr>
          <p:cNvPr id="4" name="Picture 3"/>
          <p:cNvPicPr>
            <a:picLocks noChangeAspect="1"/>
          </p:cNvPicPr>
          <p:nvPr/>
        </p:nvPicPr>
        <p:blipFill>
          <a:blip r:embed="rId2"/>
          <a:stretch>
            <a:fillRect/>
          </a:stretch>
        </p:blipFill>
        <p:spPr>
          <a:xfrm>
            <a:off x="4634872" y="1361600"/>
            <a:ext cx="7525805" cy="5081198"/>
          </a:xfrm>
          <a:prstGeom prst="rect">
            <a:avLst/>
          </a:prstGeom>
          <a:ln>
            <a:solidFill>
              <a:schemeClr val="accent1">
                <a:lumMod val="50000"/>
              </a:schemeClr>
            </a:solidFill>
          </a:ln>
        </p:spPr>
      </p:pic>
      <p:sp>
        <p:nvSpPr>
          <p:cNvPr id="5" name="Rectangle 4"/>
          <p:cNvSpPr/>
          <p:nvPr/>
        </p:nvSpPr>
        <p:spPr bwMode="auto">
          <a:xfrm>
            <a:off x="275162" y="1361598"/>
            <a:ext cx="4181357" cy="508119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ts val="2754"/>
              </a:lnSpc>
              <a:spcBef>
                <a:spcPct val="0"/>
              </a:spcBef>
              <a:spcAft>
                <a:spcPct val="0"/>
              </a:spcAft>
            </a:pPr>
            <a:r>
              <a:rPr lang="en-US" sz="2040" dirty="0">
                <a:solidFill>
                  <a:schemeClr val="bg1"/>
                </a:solidFill>
                <a:ea typeface="Segoe UI" pitchFamily="34" charset="0"/>
                <a:cs typeface="Segoe UI" pitchFamily="34" charset="0"/>
              </a:rPr>
              <a:t>The Metrics tab of the Dashboard page displays cluster-level system metrics including:</a:t>
            </a:r>
          </a:p>
          <a:p>
            <a:pPr marL="349724" indent="-349724" defTabSz="951028" fontAlgn="base">
              <a:lnSpc>
                <a:spcPts val="2754"/>
              </a:lnSpc>
              <a:spcBef>
                <a:spcPct val="0"/>
              </a:spcBef>
              <a:spcAft>
                <a:spcPct val="0"/>
              </a:spcAft>
              <a:buFont typeface="Arial" panose="020B0604020202020204" pitchFamily="34" charset="0"/>
              <a:buChar char="•"/>
            </a:pPr>
            <a:r>
              <a:rPr lang="en-US" sz="2040" dirty="0">
                <a:solidFill>
                  <a:schemeClr val="bg1"/>
                </a:solidFill>
                <a:ea typeface="Segoe UI" pitchFamily="34" charset="0"/>
                <a:cs typeface="Segoe UI" pitchFamily="34" charset="0"/>
              </a:rPr>
              <a:t>CPU Usage</a:t>
            </a:r>
          </a:p>
          <a:p>
            <a:pPr marL="349724" indent="-349724" defTabSz="951028" fontAlgn="base">
              <a:lnSpc>
                <a:spcPts val="2754"/>
              </a:lnSpc>
              <a:spcBef>
                <a:spcPct val="0"/>
              </a:spcBef>
              <a:spcAft>
                <a:spcPct val="0"/>
              </a:spcAft>
              <a:buFont typeface="Arial" panose="020B0604020202020204" pitchFamily="34" charset="0"/>
              <a:buChar char="•"/>
            </a:pPr>
            <a:r>
              <a:rPr lang="en-US" sz="2040" dirty="0">
                <a:solidFill>
                  <a:schemeClr val="bg1"/>
                </a:solidFill>
                <a:ea typeface="Segoe UI" pitchFamily="34" charset="0"/>
                <a:cs typeface="Segoe UI" pitchFamily="34" charset="0"/>
              </a:rPr>
              <a:t>HDFS Disk Usage</a:t>
            </a:r>
          </a:p>
          <a:p>
            <a:pPr marL="349724" indent="-349724" defTabSz="951028" fontAlgn="base">
              <a:lnSpc>
                <a:spcPts val="2754"/>
              </a:lnSpc>
              <a:spcBef>
                <a:spcPct val="0"/>
              </a:spcBef>
              <a:spcAft>
                <a:spcPct val="0"/>
              </a:spcAft>
              <a:buFont typeface="Arial" panose="020B0604020202020204" pitchFamily="34" charset="0"/>
              <a:buChar char="•"/>
            </a:pPr>
            <a:r>
              <a:rPr lang="en-US" sz="2040" dirty="0">
                <a:solidFill>
                  <a:schemeClr val="bg1"/>
                </a:solidFill>
                <a:ea typeface="Segoe UI" pitchFamily="34" charset="0"/>
                <a:cs typeface="Segoe UI" pitchFamily="34" charset="0"/>
              </a:rPr>
              <a:t>Memory Usage</a:t>
            </a:r>
          </a:p>
          <a:p>
            <a:pPr marL="349724" indent="-349724" defTabSz="951028" fontAlgn="base">
              <a:lnSpc>
                <a:spcPts val="2754"/>
              </a:lnSpc>
              <a:spcBef>
                <a:spcPct val="0"/>
              </a:spcBef>
              <a:spcAft>
                <a:spcPct val="0"/>
              </a:spcAft>
              <a:buFont typeface="Arial" panose="020B0604020202020204" pitchFamily="34" charset="0"/>
              <a:buChar char="•"/>
            </a:pPr>
            <a:r>
              <a:rPr lang="en-US" sz="2040" dirty="0">
                <a:solidFill>
                  <a:schemeClr val="bg1"/>
                </a:solidFill>
                <a:ea typeface="Segoe UI" pitchFamily="34" charset="0"/>
                <a:cs typeface="Segoe UI" pitchFamily="34" charset="0"/>
              </a:rPr>
              <a:t>Network Usage</a:t>
            </a:r>
          </a:p>
          <a:p>
            <a:pPr marL="349724" indent="-349724" defTabSz="951028" fontAlgn="base">
              <a:lnSpc>
                <a:spcPts val="2754"/>
              </a:lnSpc>
              <a:spcBef>
                <a:spcPct val="0"/>
              </a:spcBef>
              <a:spcAft>
                <a:spcPct val="0"/>
              </a:spcAft>
              <a:buFont typeface="Arial" panose="020B0604020202020204" pitchFamily="34" charset="0"/>
              <a:buChar char="•"/>
            </a:pPr>
            <a:r>
              <a:rPr lang="en-US" sz="2040" dirty="0">
                <a:solidFill>
                  <a:schemeClr val="bg1"/>
                </a:solidFill>
                <a:ea typeface="Segoe UI" pitchFamily="34" charset="0"/>
                <a:cs typeface="Segoe UI" pitchFamily="34" charset="0"/>
              </a:rPr>
              <a:t>…</a:t>
            </a:r>
          </a:p>
          <a:p>
            <a:pPr defTabSz="951028" fontAlgn="base">
              <a:lnSpc>
                <a:spcPts val="2754"/>
              </a:lnSpc>
              <a:spcBef>
                <a:spcPct val="0"/>
              </a:spcBef>
              <a:spcAft>
                <a:spcPts val="612"/>
              </a:spcAft>
            </a:pPr>
            <a:r>
              <a:rPr lang="en-US" sz="2040" dirty="0">
                <a:solidFill>
                  <a:schemeClr val="bg1"/>
                </a:solidFill>
                <a:ea typeface="Segoe UI" pitchFamily="34" charset="0"/>
                <a:cs typeface="Segoe UI" pitchFamily="34" charset="0"/>
              </a:rPr>
              <a:t>Dashboard enables you to understand the state of the cluster at-a-glance.</a:t>
            </a:r>
          </a:p>
          <a:p>
            <a:pPr defTabSz="951028" fontAlgn="base">
              <a:lnSpc>
                <a:spcPts val="2754"/>
              </a:lnSpc>
              <a:spcBef>
                <a:spcPct val="0"/>
              </a:spcBef>
              <a:spcAft>
                <a:spcPct val="0"/>
              </a:spcAft>
            </a:pPr>
            <a:r>
              <a:rPr lang="en-US" sz="2040" dirty="0">
                <a:solidFill>
                  <a:schemeClr val="bg1"/>
                </a:solidFill>
                <a:ea typeface="Segoe UI" pitchFamily="34" charset="0"/>
                <a:cs typeface="Segoe UI" pitchFamily="34" charset="0"/>
              </a:rPr>
              <a:t>The dashboard look can be customized by adding and removing Widgets</a:t>
            </a:r>
            <a:endParaRPr lang="en-US" sz="2040" b="1" dirty="0">
              <a:solidFill>
                <a:schemeClr val="bg1"/>
              </a:solidFill>
              <a:ea typeface="Segoe UI" pitchFamily="34" charset="0"/>
              <a:cs typeface="Segoe UI" pitchFamily="34" charset="0"/>
            </a:endParaRPr>
          </a:p>
        </p:txBody>
      </p:sp>
      <p:sp>
        <p:nvSpPr>
          <p:cNvPr id="6" name="Rounded Rectangular Callout 5"/>
          <p:cNvSpPr/>
          <p:nvPr/>
        </p:nvSpPr>
        <p:spPr bwMode="auto">
          <a:xfrm>
            <a:off x="4456520" y="4289975"/>
            <a:ext cx="1505709" cy="2082814"/>
          </a:xfrm>
          <a:prstGeom prst="wedgeRoundRectCallout">
            <a:avLst>
              <a:gd name="adj1" fmla="val -14008"/>
              <a:gd name="adj2" fmla="val -64387"/>
              <a:gd name="adj3" fmla="val 1666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224" dirty="0">
                <a:solidFill>
                  <a:schemeClr val="bg1"/>
                </a:solidFill>
                <a:ea typeface="Segoe UI" pitchFamily="34" charset="0"/>
                <a:cs typeface="Segoe UI" pitchFamily="34" charset="0"/>
              </a:rPr>
              <a:t>The list of installed services always appears in the left-side panel.</a:t>
            </a:r>
          </a:p>
          <a:p>
            <a:pPr defTabSz="951028" fontAlgn="base">
              <a:lnSpc>
                <a:spcPct val="90000"/>
              </a:lnSpc>
              <a:spcBef>
                <a:spcPct val="0"/>
              </a:spcBef>
              <a:spcAft>
                <a:spcPct val="0"/>
              </a:spcAft>
            </a:pPr>
            <a:br>
              <a:rPr lang="en-US" sz="1224" dirty="0">
                <a:solidFill>
                  <a:schemeClr val="bg1"/>
                </a:solidFill>
                <a:ea typeface="Segoe UI" pitchFamily="34" charset="0"/>
                <a:cs typeface="Segoe UI" pitchFamily="34" charset="0"/>
              </a:rPr>
            </a:br>
            <a:r>
              <a:rPr lang="en-US" sz="1224" dirty="0">
                <a:solidFill>
                  <a:schemeClr val="bg1"/>
                </a:solidFill>
                <a:ea typeface="Segoe UI" pitchFamily="34" charset="0"/>
                <a:cs typeface="Segoe UI" pitchFamily="34" charset="0"/>
              </a:rPr>
              <a:t>The Actions Menu button lets you start, stop or restart an entire cluster.</a:t>
            </a:r>
          </a:p>
        </p:txBody>
      </p:sp>
    </p:spTree>
    <p:extLst>
      <p:ext uri="{BB962C8B-B14F-4D97-AF65-F5344CB8AC3E}">
        <p14:creationId xmlns:p14="http://schemas.microsoft.com/office/powerpoint/2010/main" val="1028821020"/>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Windows Intune">
  <a:themeElements>
    <a:clrScheme name="Windows Intun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7EB87D1B-C947-45A2-98AE-C4283D3B7F61}"/>
    </a:ext>
  </a:extLst>
</a:theme>
</file>

<file path=ppt/theme/theme11.xml><?xml version="1.0" encoding="utf-8"?>
<a:theme xmlns:a="http://schemas.openxmlformats.org/drawingml/2006/main" name="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12.xml><?xml version="1.0" encoding="utf-8"?>
<a:theme xmlns:a="http://schemas.openxmlformats.org/drawingml/2006/main" name="BizTalk Server">
  <a:themeElements>
    <a:clrScheme name="BizTalk Server">
      <a:dk1>
        <a:srgbClr val="505050"/>
      </a:dk1>
      <a:lt1>
        <a:srgbClr val="FFFFFF"/>
      </a:lt1>
      <a:dk2>
        <a:srgbClr val="4668C5"/>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01A7AE01-E756-4437-94F0-606DE6D7553A}"/>
    </a:ext>
  </a:extLst>
</a:theme>
</file>

<file path=ppt/theme/theme13.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14.xml><?xml version="1.0" encoding="utf-8"?>
<a:theme xmlns:a="http://schemas.openxmlformats.org/drawingml/2006/main" name="1_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15.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16.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7.xml><?xml version="1.0" encoding="utf-8"?>
<a:theme xmlns:a="http://schemas.openxmlformats.org/drawingml/2006/main" name="5-30535_Machine_Learning_Template">
  <a:themeElements>
    <a:clrScheme name="Custom 1">
      <a:dk1>
        <a:srgbClr val="000000"/>
      </a:dk1>
      <a:lt1>
        <a:srgbClr val="FFFFFF"/>
      </a:lt1>
      <a:dk2>
        <a:srgbClr val="002050"/>
      </a:dk2>
      <a:lt2>
        <a:srgbClr val="BAD80A"/>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Conference_2014.potx" id="{E97A2253-1635-4531-8A49-2D3073996732}" vid="{095E902E-FC8C-47B0-92D8-FA604B7A99B8}"/>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ransform the Datacenter">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469EE65-A5BE-40EC-8EF5-1BBAFC029094}"/>
    </a:ext>
  </a:extLst>
</a:theme>
</file>

<file path=ppt/theme/theme3.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4.xml><?xml version="1.0" encoding="utf-8"?>
<a:theme xmlns:a="http://schemas.openxmlformats.org/drawingml/2006/main" name="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5.xml><?xml version="1.0" encoding="utf-8"?>
<a:theme xmlns:a="http://schemas.openxmlformats.org/drawingml/2006/main" name="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A8E657C-465A-4BBD-9062-958AEFC89CEA}"/>
    </a:ext>
  </a:extLst>
</a:theme>
</file>

<file path=ppt/theme/theme6.xml><?xml version="1.0" encoding="utf-8"?>
<a:theme xmlns:a="http://schemas.openxmlformats.org/drawingml/2006/main" name="Modern Apps">
  <a:themeElements>
    <a:clrScheme name="STB Template Purple">
      <a:dk1>
        <a:srgbClr val="505050"/>
      </a:dk1>
      <a:lt1>
        <a:srgbClr val="FFFFFF"/>
      </a:lt1>
      <a:dk2>
        <a:srgbClr val="68217A"/>
      </a:dk2>
      <a:lt2>
        <a:srgbClr val="D2D2D2"/>
      </a:lt2>
      <a:accent1>
        <a:srgbClr val="0072C6"/>
      </a:accent1>
      <a:accent2>
        <a:srgbClr val="DC3C00"/>
      </a:accent2>
      <a:accent3>
        <a:srgbClr val="008272"/>
      </a:accent3>
      <a:accent4>
        <a:srgbClr val="68217A"/>
      </a:accent4>
      <a:accent5>
        <a:srgbClr val="002050"/>
      </a:accent5>
      <a:accent6>
        <a:srgbClr val="442359"/>
      </a:accent6>
      <a:hlink>
        <a:srgbClr val="22112C"/>
      </a:hlink>
      <a:folHlink>
        <a:srgbClr val="34103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1B7DDCC-E639-4039-8EB9-CF4020A25295}"/>
    </a:ext>
  </a:extLst>
</a:theme>
</file>

<file path=ppt/theme/theme7.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8.xml><?xml version="1.0" encoding="utf-8"?>
<a:theme xmlns:a="http://schemas.openxmlformats.org/drawingml/2006/main" name="Windows Server">
  <a:themeElements>
    <a:clrScheme name="Windows Server">
      <a:dk1>
        <a:srgbClr val="505050"/>
      </a:dk1>
      <a:lt1>
        <a:srgbClr val="FFFFFF"/>
      </a:lt1>
      <a:dk2>
        <a:srgbClr val="00188F"/>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DA195EE-1D94-42C0-BFF1-0DE4AAF76066}"/>
    </a:ext>
  </a:extLst>
</a:theme>
</file>

<file path=ppt/theme/theme9.xml><?xml version="1.0" encoding="utf-8"?>
<a:theme xmlns:a="http://schemas.openxmlformats.org/drawingml/2006/main" name="1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444E930790544B910A14D42937B820" ma:contentTypeVersion="" ma:contentTypeDescription="Create a new document." ma:contentTypeScope="" ma:versionID="55b44e9ff00ba114fb3b8a33467e91b3">
  <xsd:schema xmlns:xsd="http://www.w3.org/2001/XMLSchema" xmlns:xs="http://www.w3.org/2001/XMLSchema" xmlns:p="http://schemas.microsoft.com/office/2006/metadata/properties" xmlns:ns2="482F2F24-BB41-4CDC-8A3D-AC4FBCC74BAC" targetNamespace="http://schemas.microsoft.com/office/2006/metadata/properties" ma:root="true" ma:fieldsID="c9637ca68e91c1d162fb9936a0223a92" ns2:_="">
    <xsd:import namespace="482F2F24-BB41-4CDC-8A3D-AC4FBCC74BAC"/>
    <xsd:element name="properties">
      <xsd:complexType>
        <xsd:sequence>
          <xsd:element name="documentManagement">
            <xsd:complexType>
              <xsd:all>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2F2F24-BB41-4CDC-8A3D-AC4FBCC74BAC" elementFormDefault="qualified">
    <xsd:import namespace="http://schemas.microsoft.com/office/2006/documentManagement/types"/>
    <xsd:import namespace="http://schemas.microsoft.com/office/infopath/2007/PartnerControls"/>
    <xsd:element name="Status" ma:index="8" nillable="true" ma:displayName="Status" ma:default="Outline" ma:format="Dropdown" ma:internalName="Status">
      <xsd:simpleType>
        <xsd:restriction base="dms:Choice">
          <xsd:enumeration value="Outline"/>
          <xsd:enumeration value="Draft"/>
          <xsd:enumeration value="Pre-Final"/>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482F2F24-BB41-4CDC-8A3D-AC4FBCC74BAC">Pre-Final</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B1F48A0-82BB-423B-B0CD-FB5DC42F0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2F2F24-BB41-4CDC-8A3D-AC4FBCC74B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office/2006/documentManagement/types"/>
    <ds:schemaRef ds:uri="482F2F24-BB41-4CDC-8A3D-AC4FBCC74BAC"/>
    <ds:schemaRef ds:uri="http://purl.org/dc/elements/1.1/"/>
    <ds:schemaRef ds:uri="http://schemas.microsoft.com/office/2006/metadata/properties"/>
    <ds:schemaRef ds:uri="http://purl.org/dc/term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16118</TotalTime>
  <Words>1316</Words>
  <Application>Microsoft Office PowerPoint</Application>
  <PresentationFormat>Custom</PresentationFormat>
  <Paragraphs>205</Paragraphs>
  <Slides>31</Slides>
  <Notes>5</Notes>
  <HiddenSlides>0</HiddenSlides>
  <MMClips>0</MMClips>
  <ScaleCrop>false</ScaleCrop>
  <HeadingPairs>
    <vt:vector size="6" baseType="variant">
      <vt:variant>
        <vt:lpstr>Fonts Used</vt:lpstr>
      </vt:variant>
      <vt:variant>
        <vt:i4>11</vt:i4>
      </vt:variant>
      <vt:variant>
        <vt:lpstr>Theme</vt:lpstr>
      </vt:variant>
      <vt:variant>
        <vt:i4>17</vt:i4>
      </vt:variant>
      <vt:variant>
        <vt:lpstr>Slide Titles</vt:lpstr>
      </vt:variant>
      <vt:variant>
        <vt:i4>31</vt:i4>
      </vt:variant>
    </vt:vector>
  </HeadingPairs>
  <TitlesOfParts>
    <vt:vector size="59" baseType="lpstr">
      <vt:lpstr>MS PGothic</vt:lpstr>
      <vt:lpstr>MS PGothic</vt:lpstr>
      <vt:lpstr>Arial</vt:lpstr>
      <vt:lpstr>Calibri</vt:lpstr>
      <vt:lpstr>Calibri Light</vt:lpstr>
      <vt:lpstr>Consolas</vt:lpstr>
      <vt:lpstr>Segoe Pro</vt:lpstr>
      <vt:lpstr>Segoe Pro Light</vt:lpstr>
      <vt:lpstr>Segoe UI</vt:lpstr>
      <vt:lpstr>Segoe UI Light</vt:lpstr>
      <vt:lpstr>Wingdings</vt:lpstr>
      <vt:lpstr>Server and Cloud 2013</vt:lpstr>
      <vt:lpstr>Transform the Datacenter</vt:lpstr>
      <vt:lpstr>CloudOS</vt:lpstr>
      <vt:lpstr>Data Insights</vt:lpstr>
      <vt:lpstr>People-Centric IT</vt:lpstr>
      <vt:lpstr>Modern Apps</vt:lpstr>
      <vt:lpstr>Windows Azure</vt:lpstr>
      <vt:lpstr>Windows Server</vt:lpstr>
      <vt:lpstr>1_Windows Server</vt:lpstr>
      <vt:lpstr>Windows Intune</vt:lpstr>
      <vt:lpstr>System Center</vt:lpstr>
      <vt:lpstr>BizTalk Server</vt:lpstr>
      <vt:lpstr>2_Windows Server</vt:lpstr>
      <vt:lpstr>1_Data Insights</vt:lpstr>
      <vt:lpstr>ads-edu-theme</vt:lpstr>
      <vt:lpstr>COLOR TEMPLATE</vt:lpstr>
      <vt:lpstr>5-30535_Machine_Learning_Template</vt:lpstr>
      <vt:lpstr>Using Ambari to Manage Applications</vt:lpstr>
      <vt:lpstr>Monitoring and Managing Hadoop with Ambari Web UI</vt:lpstr>
      <vt:lpstr>Apache Ambari: What is it?</vt:lpstr>
      <vt:lpstr>Ambari: Management Features Overview</vt:lpstr>
      <vt:lpstr>Apache Ambari: Architecture Overview</vt:lpstr>
      <vt:lpstr>Managing HDInsight with Amabari</vt:lpstr>
      <vt:lpstr>HDInsight and Ambari</vt:lpstr>
      <vt:lpstr>Ambari Web UI Dashboard</vt:lpstr>
      <vt:lpstr>Ambari Web UI: Dashboard Metrics</vt:lpstr>
      <vt:lpstr>Ambari: Dashboard Metrics Drilldown</vt:lpstr>
      <vt:lpstr>Ambari: Dashboard Widget Customization</vt:lpstr>
      <vt:lpstr>Ambari Dashboard: HeatMap</vt:lpstr>
      <vt:lpstr>Ambari Dashboard: HeatMap</vt:lpstr>
      <vt:lpstr>Ambari Dashboard: ‘Config History’</vt:lpstr>
      <vt:lpstr>Ambari UI: Alerts</vt:lpstr>
      <vt:lpstr>Ambari UI: Alerts</vt:lpstr>
      <vt:lpstr>Ambari: List of Alerts</vt:lpstr>
      <vt:lpstr>Ambari UI: Services</vt:lpstr>
      <vt:lpstr>Ambari Web UI: Services</vt:lpstr>
      <vt:lpstr>Ambari Web UI: Service Actions</vt:lpstr>
      <vt:lpstr>Ambari Web UI: Services (YARN)</vt:lpstr>
      <vt:lpstr>Ambari: YARN “Service Actions”</vt:lpstr>
      <vt:lpstr>Ambari Web UI: Hive Service Actions</vt:lpstr>
      <vt:lpstr>Ambari Web UI: Hosts</vt:lpstr>
      <vt:lpstr>Ambari Web UI: Hosts</vt:lpstr>
      <vt:lpstr>Amber Web UI: Hosts Drilldown </vt:lpstr>
      <vt:lpstr>Ambari Web UI: Host Component Drilldown</vt:lpstr>
      <vt:lpstr>Ambari Web UI: User Views</vt:lpstr>
      <vt:lpstr>Ambari: Capacity Scheduler View</vt:lpstr>
      <vt:lpstr>Ambari: Tez View</vt:lpstr>
      <vt:lpstr>Ambari: Tez View (DAG Details)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Apache Spark on HDInsight PPE Deck</dc:title>
  <dc:subject>Servers &amp; Tools Business</dc:subject>
  <dc:creator>Brett Perry</dc:creator>
  <cp:keywords>Servers &amp; Tools Business</cp:keywords>
  <cp:lastModifiedBy>Ali-Kazim Zaidi</cp:lastModifiedBy>
  <cp:revision>1117</cp:revision>
  <dcterms:created xsi:type="dcterms:W3CDTF">2013-10-14T18:44:32Z</dcterms:created>
  <dcterms:modified xsi:type="dcterms:W3CDTF">2017-02-02T16:24:15Z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0x010100B2444E930790544B910A14D42937B820</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